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63" r:id="rId4"/>
    <p:sldId id="264" r:id="rId5"/>
    <p:sldId id="267" r:id="rId6"/>
    <p:sldId id="265" r:id="rId7"/>
    <p:sldId id="259" r:id="rId8"/>
  </p:sldIdLst>
  <p:sldSz cx="9144000" cy="5143500" type="screen16x9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6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5" cy="49704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15.07.2026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704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3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41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964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59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91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9843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4154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68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987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7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9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15.07.2026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15.07.2026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15.07.2026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15.07.2026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15.07.2026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15.07.2026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15.07.2026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13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7" y="4147599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Оксана Евгеньевна Пискунова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30025" y="437406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700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начальник отдела камерального контроля налога на доходы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336165" y="2282740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51237" y="2661332"/>
            <a:ext cx="6664249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2A3A7B"/>
                </a:solidFill>
                <a:latin typeface="Arial" panose="020B0604020202020204"/>
              </a:rPr>
              <a:t>Иностранные граждане, работающие по патентам в частном секторе и у бизнеса: аспекты взаимодействия, страховые взносы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8" y="1309318"/>
            <a:ext cx="600572" cy="68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30621" y="195486"/>
            <a:ext cx="8352928" cy="39569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u="sng" dirty="0" smtClean="0">
                <a:solidFill>
                  <a:schemeClr val="accent2">
                    <a:lumMod val="75000"/>
                  </a:schemeClr>
                </a:solidFill>
              </a:rPr>
              <a:t>Иностранные граждане, работающие по патенту,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основные положения</a:t>
            </a:r>
            <a:endParaRPr lang="en-US" sz="1600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8613" y="609872"/>
            <a:ext cx="842493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Федеральный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закон от 25.07.2002 № 115-ФЗ </a:t>
            </a:r>
            <a:endParaRPr lang="ru-RU" sz="14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"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О правовом положении иностранных граждан в Российской Федерации" (п.1 ст. 13.3)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иностранные граждане,  прибывшие в РФ в порядке, не требующем получения визы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это граждане стран, с которыми у России есть соглашение о безвизовом режиме (Армения, Азербайджан, Таджикистан, Беларусь, Узбекистан, Грузия, Молдова, Киргизия  и т.д.),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вправе осуществлять трудовую деятельность по найму у физических лиц, в организациях и у индивидуальных предпринимателей, лиц, занимающихся частной практикой, на основании 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патента.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8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      Патент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выдается при условии уплаты фиксированного авансового платежа по НДФЛ за период действия </a:t>
            </a: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патента (базовая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сумма </a:t>
            </a: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1200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руб. и подлежит индексации на коэффициент-дефлятор, </a:t>
            </a: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на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соответствующий календарный год, и коэффициент, отражающий региональные особенности рынка </a:t>
            </a: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труда (пункты 2-3 ст.227.1 НК РФ).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8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       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2026 году в Амурской области платеж по НДФЛ для получения патента на работу </a:t>
            </a:r>
            <a:r>
              <a:rPr lang="ru-RU" sz="14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рассчитывается следующим образом: 1200 x 2,842 (коэффициент-дефлятор)x региональный коэффициент (Амурская область - 3,775) =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12 874 руб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8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      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!!! О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приёме /увольнении иностранного работника работодатель обязан уведомить МВД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 течение трёх рабочих дней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заключить трудовой договор с учётом обязательных документов, подтверждающих право иностранца на работу в РФ.</a:t>
            </a:r>
          </a:p>
        </p:txBody>
      </p:sp>
    </p:spTree>
    <p:extLst>
      <p:ext uri="{BB962C8B-B14F-4D97-AF65-F5344CB8AC3E}">
        <p14:creationId xmlns:p14="http://schemas.microsoft.com/office/powerpoint/2010/main" val="15395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95536" y="195486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000" u="sng" dirty="0">
                <a:solidFill>
                  <a:schemeClr val="accent2">
                    <a:lumMod val="75000"/>
                  </a:schemeClr>
                </a:solidFill>
              </a:rPr>
              <a:t>Зарплата и другие трудовые выплаты иностранцам облагаются НДФЛ и страховыми </a:t>
            </a:r>
            <a:r>
              <a:rPr lang="ru-RU" sz="2000" u="sng" dirty="0" smtClean="0">
                <a:solidFill>
                  <a:schemeClr val="accent2">
                    <a:lumMod val="75000"/>
                  </a:schemeClr>
                </a:solidFill>
              </a:rPr>
              <a:t>взносами </a:t>
            </a:r>
            <a:r>
              <a:rPr lang="ru-RU" sz="2400" u="sng" dirty="0" smtClean="0">
                <a:solidFill>
                  <a:schemeClr val="accent2">
                    <a:lumMod val="75000"/>
                  </a:schemeClr>
                </a:solidFill>
              </a:rPr>
              <a:t>(НДФЛ)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endParaRPr lang="ru-RU" sz="2400" u="sng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8432" y="852235"/>
            <a:ext cx="859605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u="sng" dirty="0">
                <a:solidFill>
                  <a:srgbClr val="253775"/>
                </a:solidFill>
              </a:rPr>
              <a:t>Резидент РФ </a:t>
            </a:r>
            <a:r>
              <a:rPr lang="ru-RU" sz="1400" b="1" dirty="0" smtClean="0">
                <a:solidFill>
                  <a:srgbClr val="253775"/>
                </a:solidFill>
              </a:rPr>
              <a:t>– тот</a:t>
            </a:r>
            <a:r>
              <a:rPr lang="ru-RU" sz="1400" b="1" dirty="0">
                <a:solidFill>
                  <a:srgbClr val="253775"/>
                </a:solidFill>
              </a:rPr>
              <a:t>, кто провёл в стране не менее 183 календарных дней в течение любых 12 следующих подряд месяцев.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ru-RU" sz="500" b="1" dirty="0" smtClean="0">
              <a:solidFill>
                <a:srgbClr val="253775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</a:rPr>
              <a:t>НДФЛ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</a:rPr>
              <a:t>за 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</a:rPr>
              <a:t>нерезидентов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</a:rPr>
              <a:t>с патентом</a:t>
            </a:r>
            <a:r>
              <a:rPr lang="ru-RU" sz="1400" b="1" dirty="0">
                <a:solidFill>
                  <a:srgbClr val="253775"/>
                </a:solidFill>
              </a:rPr>
              <a:t>, </a:t>
            </a:r>
            <a:r>
              <a:rPr lang="ru-RU" sz="1400" b="1" dirty="0" smtClean="0">
                <a:solidFill>
                  <a:srgbClr val="253775"/>
                </a:solidFill>
              </a:rPr>
              <a:t>дистанционных работников, ВКС, </a:t>
            </a:r>
            <a:r>
              <a:rPr lang="ru-RU" sz="1400" b="1" dirty="0">
                <a:solidFill>
                  <a:srgbClr val="253775"/>
                </a:solidFill>
              </a:rPr>
              <a:t>граждан </a:t>
            </a:r>
            <a:r>
              <a:rPr lang="ru-RU" sz="1400" b="1" dirty="0" smtClean="0">
                <a:solidFill>
                  <a:srgbClr val="253775"/>
                </a:solidFill>
              </a:rPr>
              <a:t>ЕАЭС </a:t>
            </a:r>
            <a:r>
              <a:rPr lang="ru-RU" sz="1400" b="1" dirty="0">
                <a:solidFill>
                  <a:srgbClr val="253775"/>
                </a:solidFill>
              </a:rPr>
              <a:t>(Армения, Беларусь, Казахстан, Киргизия), беженцев и лиц с временным убежищем </a:t>
            </a:r>
            <a:r>
              <a:rPr lang="ru-RU" sz="1400" b="1" u="sng" dirty="0">
                <a:solidFill>
                  <a:schemeClr val="accent2">
                    <a:lumMod val="75000"/>
                  </a:schemeClr>
                </a:solidFill>
              </a:rPr>
              <a:t>считают по </a:t>
            </a:r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</a:rPr>
              <a:t>прогрессивной ставке </a:t>
            </a:r>
          </a:p>
          <a:p>
            <a:pPr lvl="0"/>
            <a:r>
              <a:rPr lang="ru-RU" sz="1400" b="1" u="sng" dirty="0" smtClean="0">
                <a:solidFill>
                  <a:schemeClr val="accent2">
                    <a:lumMod val="75000"/>
                  </a:schemeClr>
                </a:solidFill>
              </a:rPr>
              <a:t>(13% -22%). 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ru-RU" sz="500" b="1" dirty="0">
              <a:solidFill>
                <a:srgbClr val="253775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     Для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остальных нерезидентов</a:t>
            </a:r>
            <a:r>
              <a:rPr lang="ru-RU" sz="1400" b="1" dirty="0">
                <a:solidFill>
                  <a:srgbClr val="253775"/>
                </a:solidFill>
              </a:rPr>
              <a:t> с видом на жительство, РВП или разрешением на работу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ставка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30%. </a:t>
            </a:r>
            <a:r>
              <a:rPr lang="ru-RU" sz="1400" b="1" dirty="0">
                <a:solidFill>
                  <a:srgbClr val="253775"/>
                </a:solidFill>
              </a:rPr>
              <a:t>НДФЛ необходимо считать отдельно по каждой выплате, вычеты - стандартные, имущественные, социальные - не применяются. 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ru-RU" sz="500" b="1" dirty="0" smtClean="0">
              <a:solidFill>
                <a:srgbClr val="253775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За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иностранца-резидента НДФЛ </a:t>
            </a:r>
            <a:r>
              <a:rPr lang="ru-RU" sz="1400" b="1" dirty="0">
                <a:solidFill>
                  <a:srgbClr val="253775"/>
                </a:solidFill>
              </a:rPr>
              <a:t>платят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как за обычных работников </a:t>
            </a:r>
            <a:r>
              <a:rPr lang="ru-RU" sz="1400" b="1" dirty="0" smtClean="0">
                <a:solidFill>
                  <a:srgbClr val="253775"/>
                </a:solidFill>
              </a:rPr>
              <a:t>(ст.226 </a:t>
            </a:r>
            <a:r>
              <a:rPr lang="ru-RU" sz="1400" b="1" dirty="0">
                <a:solidFill>
                  <a:srgbClr val="253775"/>
                </a:solidFill>
              </a:rPr>
              <a:t>НК </a:t>
            </a:r>
            <a:r>
              <a:rPr lang="ru-RU" sz="1400" b="1" dirty="0" smtClean="0">
                <a:solidFill>
                  <a:srgbClr val="253775"/>
                </a:solidFill>
              </a:rPr>
              <a:t>РФ).</a:t>
            </a:r>
            <a:endParaRPr lang="ru-RU" sz="1400" b="1" dirty="0">
              <a:solidFill>
                <a:srgbClr val="253775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ru-RU" sz="800" b="1" dirty="0" smtClean="0">
              <a:solidFill>
                <a:srgbClr val="253775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НДФЛ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по иностранцу с патентом можно уменьшить на уплаченные им фиксированные платежи</a:t>
            </a:r>
            <a:r>
              <a:rPr lang="ru-RU" sz="1400" b="1" dirty="0">
                <a:solidFill>
                  <a:srgbClr val="253775"/>
                </a:solidFill>
              </a:rPr>
              <a:t>. </a:t>
            </a:r>
            <a:endParaRPr lang="ru-RU" sz="1400" b="1" dirty="0" smtClean="0">
              <a:solidFill>
                <a:srgbClr val="253775"/>
              </a:solidFill>
            </a:endParaRPr>
          </a:p>
          <a:p>
            <a:pPr lvl="0"/>
            <a:r>
              <a:rPr lang="ru-RU" sz="1400" b="1" dirty="0" smtClean="0">
                <a:solidFill>
                  <a:srgbClr val="253775"/>
                </a:solidFill>
              </a:rPr>
              <a:t>Для </a:t>
            </a:r>
            <a:r>
              <a:rPr lang="ru-RU" sz="1400" b="1" dirty="0">
                <a:solidFill>
                  <a:srgbClr val="253775"/>
                </a:solidFill>
              </a:rPr>
              <a:t>этого направьте в ИФНС </a:t>
            </a:r>
            <a:r>
              <a:rPr lang="ru-RU" sz="1400" b="1" dirty="0" smtClean="0">
                <a:solidFill>
                  <a:srgbClr val="253775"/>
                </a:solidFill>
              </a:rPr>
              <a:t>форму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КНД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1110055 </a:t>
            </a:r>
            <a:r>
              <a:rPr lang="ru-RU" sz="1400" b="1" dirty="0" smtClean="0">
                <a:solidFill>
                  <a:srgbClr val="253775"/>
                </a:solidFill>
              </a:rPr>
              <a:t>с </a:t>
            </a:r>
            <a:r>
              <a:rPr lang="ru-RU" sz="1400" b="1" dirty="0">
                <a:solidFill>
                  <a:srgbClr val="253775"/>
                </a:solidFill>
              </a:rPr>
              <a:t>копиями заявления работника об уменьшении НДФЛ и квитанций об уплате фиксированных платежей. Получив </a:t>
            </a:r>
            <a:r>
              <a:rPr lang="ru-RU" sz="1400" b="1" dirty="0" smtClean="0">
                <a:solidFill>
                  <a:srgbClr val="253775"/>
                </a:solidFill>
              </a:rPr>
              <a:t>уведомление </a:t>
            </a:r>
            <a:r>
              <a:rPr lang="ru-RU" sz="1400" b="1" dirty="0">
                <a:solidFill>
                  <a:srgbClr val="253775"/>
                </a:solidFill>
              </a:rPr>
              <a:t>о праве на уменьшение налога, пересчитайте НДФЛ за год, к которому относится платеж, и </a:t>
            </a:r>
            <a:r>
              <a:rPr lang="ru-RU" sz="1400" b="1" dirty="0" smtClean="0">
                <a:solidFill>
                  <a:srgbClr val="253775"/>
                </a:solidFill>
              </a:rPr>
              <a:t>верните работнику излишне </a:t>
            </a:r>
            <a:r>
              <a:rPr lang="ru-RU" sz="1400" b="1" dirty="0">
                <a:solidFill>
                  <a:srgbClr val="253775"/>
                </a:solidFill>
              </a:rPr>
              <a:t>удержанную сумму </a:t>
            </a:r>
            <a:r>
              <a:rPr lang="ru-RU" sz="1400" b="1" dirty="0" smtClean="0">
                <a:solidFill>
                  <a:srgbClr val="253775"/>
                </a:solidFill>
              </a:rPr>
              <a:t>(ст.227.1 НК </a:t>
            </a:r>
            <a:r>
              <a:rPr lang="ru-RU" sz="1400" b="1" dirty="0">
                <a:solidFill>
                  <a:srgbClr val="253775"/>
                </a:solidFill>
              </a:rPr>
              <a:t>РФ, Письма ФНС от 10.03.2016 </a:t>
            </a:r>
            <a:r>
              <a:rPr lang="ru-RU" sz="1400" b="1" dirty="0" smtClean="0">
                <a:solidFill>
                  <a:srgbClr val="253775"/>
                </a:solidFill>
              </a:rPr>
              <a:t>№ БС-4-11/3920</a:t>
            </a:r>
            <a:r>
              <a:rPr lang="en-US" sz="1400" b="1" dirty="0" smtClean="0">
                <a:solidFill>
                  <a:srgbClr val="253775"/>
                </a:solidFill>
              </a:rPr>
              <a:t>@</a:t>
            </a:r>
            <a:r>
              <a:rPr lang="ru-RU" sz="1400" b="1" dirty="0" smtClean="0">
                <a:solidFill>
                  <a:srgbClr val="253775"/>
                </a:solidFill>
              </a:rPr>
              <a:t>).</a:t>
            </a:r>
            <a:endParaRPr lang="en-US" sz="1400" b="1" dirty="0" smtClean="0">
              <a:solidFill>
                <a:srgbClr val="253775"/>
              </a:solidFill>
            </a:endParaRPr>
          </a:p>
          <a:p>
            <a:pPr lvl="0"/>
            <a:endParaRPr lang="ru-RU" sz="800" b="1" dirty="0">
              <a:solidFill>
                <a:srgbClr val="253775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     КБК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для НДФЛ с выплат нерезидентам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по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прогрессивным ставкам </a:t>
            </a:r>
            <a:r>
              <a:rPr lang="ru-RU" sz="1400" b="1" dirty="0">
                <a:solidFill>
                  <a:srgbClr val="253775"/>
                </a:solidFill>
              </a:rPr>
              <a:t>такой же, </a:t>
            </a:r>
            <a:r>
              <a:rPr lang="ru-RU" sz="1400" b="1" dirty="0" smtClean="0">
                <a:solidFill>
                  <a:srgbClr val="253775"/>
                </a:solidFill>
              </a:rPr>
              <a:t>как КБК </a:t>
            </a:r>
            <a:r>
              <a:rPr lang="ru-RU" sz="1400" b="1" dirty="0">
                <a:solidFill>
                  <a:srgbClr val="253775"/>
                </a:solidFill>
              </a:rPr>
              <a:t>для </a:t>
            </a:r>
            <a:endParaRPr lang="ru-RU" sz="1400" b="1" dirty="0" smtClean="0">
              <a:solidFill>
                <a:srgbClr val="253775"/>
              </a:solidFill>
            </a:endParaRPr>
          </a:p>
          <a:p>
            <a:pPr lvl="0"/>
            <a:r>
              <a:rPr lang="ru-RU" sz="1400" b="1" dirty="0" smtClean="0">
                <a:solidFill>
                  <a:srgbClr val="253775"/>
                </a:solidFill>
              </a:rPr>
              <a:t>резидентов</a:t>
            </a:r>
            <a:r>
              <a:rPr lang="ru-RU" sz="1400" b="1" dirty="0">
                <a:solidFill>
                  <a:srgbClr val="253775"/>
                </a:solidFill>
              </a:rPr>
              <a:t>, а по ставке 30% - 182 1 01 02010 01 1000 110.</a:t>
            </a:r>
          </a:p>
        </p:txBody>
      </p:sp>
    </p:spTree>
    <p:extLst>
      <p:ext uri="{BB962C8B-B14F-4D97-AF65-F5344CB8AC3E}">
        <p14:creationId xmlns:p14="http://schemas.microsoft.com/office/powerpoint/2010/main" val="159363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4</a:t>
            </a:fld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95536" y="195486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2000" u="sng" dirty="0">
                <a:solidFill>
                  <a:srgbClr val="C0504D">
                    <a:lumMod val="75000"/>
                  </a:srgbClr>
                </a:solidFill>
              </a:rPr>
              <a:t>Зарплата и другие трудовые выплаты иностранцам облагаются НДФЛ и страховыми </a:t>
            </a:r>
            <a:r>
              <a:rPr lang="ru-RU" sz="2000" u="sng" dirty="0" smtClean="0">
                <a:solidFill>
                  <a:srgbClr val="C0504D">
                    <a:lumMod val="75000"/>
                  </a:srgbClr>
                </a:solidFill>
              </a:rPr>
              <a:t>взносами </a:t>
            </a:r>
            <a:r>
              <a:rPr lang="ru-RU" sz="2400" u="sng" dirty="0" smtClean="0">
                <a:solidFill>
                  <a:srgbClr val="C0504D">
                    <a:lumMod val="75000"/>
                  </a:srgbClr>
                </a:solidFill>
              </a:rPr>
              <a:t>(страховые взносы)</a:t>
            </a:r>
          </a:p>
          <a:p>
            <a:pPr algn="just">
              <a:lnSpc>
                <a:spcPct val="100000"/>
              </a:lnSpc>
            </a:pPr>
            <a:endParaRPr lang="ru-RU" sz="2400" u="sng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8432" y="852235"/>
            <a:ext cx="859605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Страховые взносы всем иностранным работникам </a:t>
            </a:r>
            <a:r>
              <a:rPr lang="ru-RU" sz="1400" b="1" dirty="0" smtClean="0">
                <a:solidFill>
                  <a:srgbClr val="253775"/>
                </a:solidFill>
              </a:rPr>
              <a:t>– гражданам ЕАЭС, </a:t>
            </a:r>
            <a:r>
              <a:rPr lang="ru-RU" sz="1400" b="1" dirty="0">
                <a:solidFill>
                  <a:srgbClr val="253775"/>
                </a:solidFill>
              </a:rPr>
              <a:t>временно пребывающим с патентом или разрешением на работу, временно и постоянно проживающим (есть  вид на жительство или разрешение на временное проживание), получившим временное убежище - 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начисляют так же,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как и россиянам.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Исключения</a:t>
            </a:r>
            <a:r>
              <a:rPr lang="ru-RU" sz="1400" b="1" dirty="0">
                <a:solidFill>
                  <a:srgbClr val="253775"/>
                </a:solidFill>
              </a:rPr>
              <a:t> - временно </a:t>
            </a:r>
            <a:r>
              <a:rPr lang="ru-RU" sz="1400" b="1" dirty="0" smtClean="0">
                <a:solidFill>
                  <a:srgbClr val="253775"/>
                </a:solidFill>
              </a:rPr>
              <a:t>пребывающие ВКС </a:t>
            </a:r>
            <a:r>
              <a:rPr lang="ru-RU" sz="1400" b="1" dirty="0">
                <a:solidFill>
                  <a:srgbClr val="253775"/>
                </a:solidFill>
              </a:rPr>
              <a:t>и иностранцы, застрахованные по международному соглашению только по одному или двум видам страхования </a:t>
            </a:r>
            <a:r>
              <a:rPr lang="ru-RU" sz="1400" b="1" dirty="0" smtClean="0">
                <a:solidFill>
                  <a:srgbClr val="253775"/>
                </a:solidFill>
              </a:rPr>
              <a:t>(ст.425 </a:t>
            </a:r>
            <a:r>
              <a:rPr lang="ru-RU" sz="1400" b="1" dirty="0">
                <a:solidFill>
                  <a:srgbClr val="253775"/>
                </a:solidFill>
              </a:rPr>
              <a:t>НК РФ, </a:t>
            </a:r>
            <a:r>
              <a:rPr lang="ru-RU" sz="1400" b="1" dirty="0" smtClean="0">
                <a:solidFill>
                  <a:srgbClr val="253775"/>
                </a:solidFill>
              </a:rPr>
              <a:t>ст.5 </a:t>
            </a:r>
            <a:r>
              <a:rPr lang="ru-RU" sz="1400" b="1" dirty="0">
                <a:solidFill>
                  <a:srgbClr val="253775"/>
                </a:solidFill>
              </a:rPr>
              <a:t>Закона № 125-ФЗ, </a:t>
            </a:r>
            <a:r>
              <a:rPr lang="ru-RU" sz="1400" b="1" dirty="0" smtClean="0">
                <a:solidFill>
                  <a:srgbClr val="253775"/>
                </a:solidFill>
              </a:rPr>
              <a:t>Письмо Минфина </a:t>
            </a:r>
            <a:r>
              <a:rPr lang="ru-RU" sz="1400" b="1" dirty="0">
                <a:solidFill>
                  <a:srgbClr val="253775"/>
                </a:solidFill>
              </a:rPr>
              <a:t>от 20.01.2020 № 03-04-05/2606</a:t>
            </a:r>
            <a:r>
              <a:rPr lang="ru-RU" sz="1400" b="1" dirty="0" smtClean="0">
                <a:solidFill>
                  <a:srgbClr val="253775"/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800" b="1" dirty="0">
              <a:solidFill>
                <a:srgbClr val="25377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Иностранцам, застрахованным по международному соглашению только по одному или двум видам страхования, взносы по каждому виду начисляют в процентах от суммы по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единому тарифу </a:t>
            </a:r>
            <a:r>
              <a:rPr lang="ru-RU" sz="1400" b="1" dirty="0" smtClean="0">
                <a:solidFill>
                  <a:srgbClr val="253775"/>
                </a:solidFill>
              </a:rPr>
              <a:t>: </a:t>
            </a:r>
            <a:r>
              <a:rPr lang="ru-RU" sz="1400" b="1" dirty="0">
                <a:solidFill>
                  <a:srgbClr val="253775"/>
                </a:solidFill>
              </a:rPr>
              <a:t>на </a:t>
            </a:r>
            <a:r>
              <a:rPr lang="ru-RU" sz="1400" b="1" dirty="0" smtClean="0">
                <a:solidFill>
                  <a:srgbClr val="253775"/>
                </a:solidFill>
              </a:rPr>
              <a:t>ОПС  </a:t>
            </a:r>
            <a:r>
              <a:rPr lang="ru-RU" sz="1400" b="1" dirty="0">
                <a:solidFill>
                  <a:srgbClr val="253775"/>
                </a:solidFill>
              </a:rPr>
              <a:t>- 72,8%, на </a:t>
            </a:r>
            <a:r>
              <a:rPr lang="ru-RU" sz="1400" b="1" dirty="0" err="1" smtClean="0">
                <a:solidFill>
                  <a:srgbClr val="253775"/>
                </a:solidFill>
              </a:rPr>
              <a:t>ВНиМ</a:t>
            </a:r>
            <a:r>
              <a:rPr lang="ru-RU" sz="1400" b="1" dirty="0" smtClean="0">
                <a:solidFill>
                  <a:srgbClr val="253775"/>
                </a:solidFill>
              </a:rPr>
              <a:t> - </a:t>
            </a:r>
            <a:r>
              <a:rPr lang="ru-RU" sz="1400" b="1" dirty="0">
                <a:solidFill>
                  <a:srgbClr val="253775"/>
                </a:solidFill>
              </a:rPr>
              <a:t>8,9%, на </a:t>
            </a:r>
            <a:r>
              <a:rPr lang="ru-RU" sz="1400" b="1" dirty="0" smtClean="0">
                <a:solidFill>
                  <a:srgbClr val="253775"/>
                </a:solidFill>
              </a:rPr>
              <a:t>ОМС - </a:t>
            </a:r>
            <a:r>
              <a:rPr lang="ru-RU" sz="1400" b="1" dirty="0">
                <a:solidFill>
                  <a:srgbClr val="253775"/>
                </a:solidFill>
              </a:rPr>
              <a:t>18,3%. </a:t>
            </a:r>
          </a:p>
          <a:p>
            <a:r>
              <a:rPr lang="ru-RU" sz="1400" b="1" dirty="0">
                <a:solidFill>
                  <a:srgbClr val="253775"/>
                </a:solidFill>
              </a:rPr>
              <a:t>Например, взносы по единому тарифу - 30 000 руб., на выплаты временно пребывающему гражданину Китая надо начислить только взносы на </a:t>
            </a:r>
            <a:r>
              <a:rPr lang="ru-RU" sz="1400" b="1" dirty="0" err="1">
                <a:solidFill>
                  <a:srgbClr val="253775"/>
                </a:solidFill>
              </a:rPr>
              <a:t>ВНиМ</a:t>
            </a:r>
            <a:r>
              <a:rPr lang="ru-RU" sz="1400" b="1" dirty="0">
                <a:solidFill>
                  <a:srgbClr val="253775"/>
                </a:solidFill>
              </a:rPr>
              <a:t> 2 670 руб. (30 000 руб. x 8,9%) и ОМС 5 490 руб. (30 000 руб. </a:t>
            </a:r>
            <a:r>
              <a:rPr lang="ru-RU" sz="1400" b="1" dirty="0">
                <a:solidFill>
                  <a:srgbClr val="253775"/>
                </a:solidFill>
              </a:rPr>
              <a:t>x 18,3%) </a:t>
            </a:r>
            <a:r>
              <a:rPr lang="ru-RU" sz="1400" b="1" dirty="0" smtClean="0">
                <a:solidFill>
                  <a:srgbClr val="253775"/>
                </a:solidFill>
              </a:rPr>
              <a:t>(Письмо Минфина </a:t>
            </a:r>
            <a:r>
              <a:rPr lang="ru-RU" sz="1400" b="1" dirty="0">
                <a:solidFill>
                  <a:srgbClr val="253775"/>
                </a:solidFill>
              </a:rPr>
              <a:t>от 11.05.2023 № 03-15-06/42660</a:t>
            </a:r>
            <a:r>
              <a:rPr lang="ru-RU" sz="1400" b="1" dirty="0" smtClean="0">
                <a:solidFill>
                  <a:srgbClr val="253775"/>
                </a:solidFill>
              </a:rPr>
              <a:t>).</a:t>
            </a:r>
          </a:p>
          <a:p>
            <a:endParaRPr lang="ru-RU" sz="800" b="1" dirty="0">
              <a:solidFill>
                <a:srgbClr val="25377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err="1">
                <a:solidFill>
                  <a:srgbClr val="253775"/>
                </a:solidFill>
              </a:rPr>
              <a:t>Cтраховые</a:t>
            </a:r>
            <a:r>
              <a:rPr lang="ru-RU" sz="1400" b="1" dirty="0">
                <a:solidFill>
                  <a:srgbClr val="253775"/>
                </a:solidFill>
              </a:rPr>
              <a:t> взносы на ОПС, ОМС и на случай </a:t>
            </a:r>
            <a:r>
              <a:rPr lang="ru-RU" sz="1400" b="1" dirty="0" err="1">
                <a:solidFill>
                  <a:srgbClr val="253775"/>
                </a:solidFill>
              </a:rPr>
              <a:t>ВНиМ</a:t>
            </a:r>
            <a:r>
              <a:rPr lang="ru-RU" sz="1400" b="1" dirty="0">
                <a:solidFill>
                  <a:srgbClr val="253775"/>
                </a:solidFill>
              </a:rPr>
              <a:t> с выплат в пользу всех граждан уплачиваются по единому тарифу страховых взносов - в пределах установленной единой предельной величины базы для исчисления страховых взносов - 30%, а свыше установленной единой предельной величины базы для исчисления страховых взносов - 15,1% </a:t>
            </a:r>
            <a:r>
              <a:rPr lang="ru-RU" sz="1400" b="1" dirty="0" smtClean="0">
                <a:solidFill>
                  <a:srgbClr val="253775"/>
                </a:solidFill>
              </a:rPr>
              <a:t>(п.3 ст.425 НК </a:t>
            </a:r>
            <a:r>
              <a:rPr lang="ru-RU" sz="1400" b="1" dirty="0">
                <a:solidFill>
                  <a:srgbClr val="253775"/>
                </a:solidFill>
              </a:rPr>
              <a:t>РФ).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400" b="1" u="sng" dirty="0" smtClean="0">
              <a:solidFill>
                <a:srgbClr val="253775"/>
              </a:solidFill>
            </a:endParaRPr>
          </a:p>
          <a:p>
            <a:endParaRPr lang="ru-RU" sz="1400" b="1" u="sng" dirty="0">
              <a:solidFill>
                <a:srgbClr val="2537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09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95536" y="195486"/>
            <a:ext cx="7632848" cy="6480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2000" u="sng" dirty="0" smtClean="0">
                <a:solidFill>
                  <a:srgbClr val="C0504D">
                    <a:lumMod val="75000"/>
                  </a:srgbClr>
                </a:solidFill>
              </a:rPr>
              <a:t>НДФЛ </a:t>
            </a:r>
            <a:r>
              <a:rPr lang="ru-RU" sz="2000" u="sng" dirty="0">
                <a:solidFill>
                  <a:srgbClr val="C0504D">
                    <a:lumMod val="75000"/>
                  </a:srgbClr>
                </a:solidFill>
              </a:rPr>
              <a:t>и </a:t>
            </a:r>
            <a:r>
              <a:rPr lang="ru-RU" sz="2000" u="sng" dirty="0" smtClean="0">
                <a:solidFill>
                  <a:srgbClr val="C0504D">
                    <a:lumMod val="75000"/>
                  </a:srgbClr>
                </a:solidFill>
              </a:rPr>
              <a:t>СВ при </a:t>
            </a:r>
            <a:r>
              <a:rPr lang="ru-RU" sz="2000" u="sng" dirty="0">
                <a:solidFill>
                  <a:srgbClr val="C0504D">
                    <a:lumMod val="75000"/>
                  </a:srgbClr>
                </a:solidFill>
              </a:rPr>
              <a:t>оказании услуг </a:t>
            </a:r>
            <a:r>
              <a:rPr lang="ru-RU" sz="2000" u="sng" dirty="0" smtClean="0">
                <a:solidFill>
                  <a:srgbClr val="C0504D">
                    <a:lumMod val="75000"/>
                  </a:srgbClr>
                </a:solidFill>
              </a:rPr>
              <a:t>иностранным </a:t>
            </a:r>
            <a:r>
              <a:rPr lang="ru-RU" sz="2000" u="sng" dirty="0">
                <a:solidFill>
                  <a:srgbClr val="C0504D">
                    <a:lumMod val="75000"/>
                  </a:srgbClr>
                </a:solidFill>
              </a:rPr>
              <a:t>гражданином, работающим по патенту, физлицу, не являющемуся </a:t>
            </a:r>
            <a:r>
              <a:rPr lang="ru-RU" sz="2000" u="sng" dirty="0" smtClean="0">
                <a:solidFill>
                  <a:srgbClr val="C0504D">
                    <a:lumMod val="75000"/>
                  </a:srgbClr>
                </a:solidFill>
              </a:rPr>
              <a:t>ИП</a:t>
            </a:r>
          </a:p>
          <a:p>
            <a:pPr algn="just">
              <a:lnSpc>
                <a:spcPct val="100000"/>
              </a:lnSpc>
            </a:pPr>
            <a:r>
              <a:rPr lang="ru-RU" sz="1400" dirty="0" smtClean="0"/>
              <a:t>(письмо </a:t>
            </a:r>
            <a:r>
              <a:rPr lang="ru-RU" sz="1400" dirty="0"/>
              <a:t>ФНС России от 28.05.2025 № БС-16-11/153</a:t>
            </a:r>
            <a:r>
              <a:rPr lang="ru-RU" sz="1400" dirty="0" smtClean="0"/>
              <a:t>@)</a:t>
            </a:r>
            <a:endParaRPr lang="ru-RU" sz="1400" dirty="0"/>
          </a:p>
          <a:p>
            <a:pPr algn="just">
              <a:lnSpc>
                <a:spcPct val="100000"/>
              </a:lnSpc>
            </a:pPr>
            <a:endParaRPr lang="ru-RU" sz="2000" u="sng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62301"/>
              </p:ext>
            </p:extLst>
          </p:nvPr>
        </p:nvGraphicFramePr>
        <p:xfrm>
          <a:off x="323528" y="1059582"/>
          <a:ext cx="8424936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619268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НДФЛ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Страховые взносы</a:t>
                      </a:r>
                      <a:r>
                        <a:rPr lang="ru-RU" sz="16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исчисляется и уплачивается иностранным гражданином! по ставке в размере 13 - 22% в зависимости от суммы полученного дохода. </a:t>
                      </a:r>
                      <a:endParaRPr lang="ru-RU" sz="1200" b="1" kern="1200" dirty="0">
                        <a:solidFill>
                          <a:srgbClr val="25377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  б</a:t>
                      </a: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аза определяется по истечении каждого календарного месяца как сумма выплат и иных вознаграждений, в отношении каждого иностранного гражданина с начала расчетного периода нарастающим итогом;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  объект обложения в части выплат по договору ГПХ - в момент окончательной сдачи результатов работы (оказания услуги) или ее отдельных этапов;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  согласно законам № 167-ФЗ,</a:t>
                      </a:r>
                      <a:r>
                        <a:rPr lang="ru-RU" sz="1300" b="1" kern="1200" baseline="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№ 255-ФЗ, № 326-ФЗ: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300" b="1" kern="1200" baseline="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иностранные граждане, работающие по патенту, - застрахованные лица, а физические лица (работодатели) - по отношению к ним –</a:t>
                      </a:r>
                      <a:r>
                        <a:rPr lang="ru-RU" sz="1300" b="1" kern="1200" baseline="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страхователи;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  единый тариф</a:t>
                      </a:r>
                      <a:r>
                        <a:rPr lang="ru-RU" sz="1300" b="1" kern="1200" baseline="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 СВ </a:t>
                      </a:r>
                      <a:r>
                        <a:rPr lang="ru-RU" sz="1300" b="1" kern="1200" dirty="0" smtClean="0">
                          <a:solidFill>
                            <a:srgbClr val="253775"/>
                          </a:solidFill>
                          <a:latin typeface="+mn-lt"/>
                          <a:ea typeface="+mn-ea"/>
                          <a:cs typeface="+mn-cs"/>
                        </a:rPr>
                        <a:t>- 30 % в пределах единой предельной величины базы для исчисления СВ и свыше установленной единой предельной величины базы для исчисления СВ - 15,1 процента</a:t>
                      </a: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23528" y="3652864"/>
            <a:ext cx="8352928" cy="6480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dirty="0" smtClean="0"/>
              <a:t>*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Страхователю - физическому лицу,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необходимо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встать на учет в качестве плательщика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СВ: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/>
              <a:t>представить </a:t>
            </a:r>
            <a:r>
              <a:rPr lang="ru-RU" sz="1400" dirty="0"/>
              <a:t>в налоговый </a:t>
            </a:r>
            <a:r>
              <a:rPr lang="ru-RU" sz="1400" dirty="0" smtClean="0"/>
              <a:t>орган Заявление </a:t>
            </a:r>
            <a:r>
              <a:rPr lang="ru-RU" sz="1400" dirty="0"/>
              <a:t>физического лица о постановке на учет (снятии с учета) в качестве плательщика страховых взносов (в качестве медиатора) КНД </a:t>
            </a:r>
            <a:r>
              <a:rPr lang="ru-RU" sz="1400" dirty="0" smtClean="0"/>
              <a:t>1112525; 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расчет </a:t>
            </a:r>
            <a:r>
              <a:rPr lang="ru-RU" sz="1400" dirty="0"/>
              <a:t>по страховым взносам </a:t>
            </a:r>
            <a:r>
              <a:rPr lang="ru-RU" sz="1400" dirty="0" smtClean="0"/>
              <a:t>представляется </a:t>
            </a:r>
            <a:r>
              <a:rPr lang="ru-RU" sz="1400" dirty="0"/>
              <a:t>в налоговый орган по месту жительства физического лица, производящего выплаты и иные вознаграждения физическим лицам, не позднее 25-го числа месяца, следующего за расчетным (отчетным) периодом.</a:t>
            </a:r>
          </a:p>
          <a:p>
            <a:pPr>
              <a:lnSpc>
                <a:spcPct val="100000"/>
              </a:lnSpc>
            </a:pPr>
            <a:endParaRPr lang="ru-RU" sz="1600" dirty="0" smtClean="0"/>
          </a:p>
          <a:p>
            <a:pPr>
              <a:lnSpc>
                <a:spcPct val="100000"/>
              </a:lnSpc>
            </a:pPr>
            <a:endParaRPr lang="ru-RU" sz="1800" u="sng" dirty="0">
              <a:solidFill>
                <a:srgbClr val="C0504D">
                  <a:lumMod val="75000"/>
                </a:srgbClr>
              </a:solidFill>
            </a:endParaRPr>
          </a:p>
          <a:p>
            <a:endParaRPr lang="en-US" sz="16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8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891874"/>
            <a:ext cx="610961" cy="698241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5716" y="1590115"/>
            <a:ext cx="4896544" cy="246844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1800" dirty="0" smtClean="0"/>
              <a:t>Сайт </a:t>
            </a:r>
            <a:r>
              <a:rPr lang="ru-RU" sz="1800" dirty="0"/>
              <a:t>ФНС России </a:t>
            </a:r>
            <a:endParaRPr lang="ru-RU" sz="1800" dirty="0" smtClean="0"/>
          </a:p>
          <a:p>
            <a:pPr lvl="0"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www.nalog.gov.ru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defRPr/>
            </a:pPr>
            <a:r>
              <a:rPr lang="ru-RU" sz="1800" dirty="0" smtClean="0"/>
              <a:t>Единый </a:t>
            </a:r>
            <a:r>
              <a:rPr lang="ru-RU" sz="1800" dirty="0"/>
              <a:t>контакт </a:t>
            </a:r>
            <a:r>
              <a:rPr lang="ru-RU" sz="1800" dirty="0" smtClean="0"/>
              <a:t>центр </a:t>
            </a:r>
            <a:r>
              <a:rPr lang="ru-RU" sz="1800" dirty="0"/>
              <a:t>ФНС России </a:t>
            </a:r>
            <a:endParaRPr lang="ru-RU" sz="1800" dirty="0" smtClean="0"/>
          </a:p>
          <a:p>
            <a:pPr lvl="0"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8-800-222-22-22</a:t>
            </a:r>
            <a:r>
              <a:rPr lang="ru-RU" sz="1800" dirty="0"/>
              <a:t>, звонок бесплатный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971</Words>
  <Application>Microsoft Office PowerPoint</Application>
  <PresentationFormat>Экран (16:9)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Приезжих Татьяна Владимировна</dc:creator>
  <cp:lastModifiedBy>Приезжих Татьяна Владимировна</cp:lastModifiedBy>
  <cp:revision>48</cp:revision>
  <cp:lastPrinted>2026-07-15T06:53:46Z</cp:lastPrinted>
  <dcterms:modified xsi:type="dcterms:W3CDTF">2026-07-15T07:15:40Z</dcterms:modified>
</cp:coreProperties>
</file>