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63" r:id="rId4"/>
    <p:sldId id="264" r:id="rId5"/>
    <p:sldId id="267" r:id="rId6"/>
    <p:sldId id="265" r:id="rId7"/>
    <p:sldId id="259" r:id="rId8"/>
  </p:sldIdLst>
  <p:sldSz cx="9144000" cy="5143500" type="screen16x9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-660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475" cy="49704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8" y="0"/>
            <a:ext cx="2950475" cy="49704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4A0CB510-C2A4-468B-9771-473DAC3901DA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27812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0" y="4721941"/>
            <a:ext cx="5447030" cy="4473416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2154"/>
            <a:ext cx="2950475" cy="497046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8" y="9442154"/>
            <a:ext cx="2950475" cy="497046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8EEB0DD4-ED16-49BB-8165-120F5FEE55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269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3C27E-EA11-447B-A08D-1CC89F8C1E46}" type="datetime1">
              <a:rPr lang="ru-RU" smtClean="0"/>
              <a:t>15.07.2026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FBCDB-3F60-459B-A6DF-8E2C8DE2A7ED}" type="datetime1">
              <a:rPr lang="ru-RU" smtClean="0"/>
              <a:t>15.07.2026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98A5-A036-4884-B35F-8915D98D5356}" type="datetime1">
              <a:rPr lang="ru-RU" smtClean="0"/>
              <a:t>15.07.2026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3C27E-EA11-447B-A08D-1CC89F8C1E4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8363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052DF-2DE4-4723-90D5-4A18075C703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0411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C992-D917-4ED6-9890-072AE55EFCB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9644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AE385-FCDD-426A-9C08-B61AF974735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594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3544-CF0E-4798-A755-B2CC8028EF1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6912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BB0E6-1A3F-42EE-A846-ED89485CB4D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9843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AAB64-FCC3-484E-AFD3-203C185564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4154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FC5A-C329-4698-9DA5-492E76E62C0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681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052DF-2DE4-4723-90D5-4A18075C7033}" type="datetime1">
              <a:rPr lang="ru-RU" smtClean="0"/>
              <a:t>15.07.2026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43AC-15D6-4F4B-8BBF-8E9107CB63C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9871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FBCDB-3F60-459B-A6DF-8E2C8DE2A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5972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98A5-A036-4884-B35F-8915D98D535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298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C992-D917-4ED6-9890-072AE55EFCB7}" type="datetime1">
              <a:rPr lang="ru-RU" smtClean="0"/>
              <a:t>15.07.2026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AE385-FCDD-426A-9C08-B61AF974735D}" type="datetime1">
              <a:rPr lang="ru-RU" smtClean="0"/>
              <a:t>15.07.2026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3544-CF0E-4798-A755-B2CC8028EF15}" type="datetime1">
              <a:rPr lang="ru-RU" smtClean="0"/>
              <a:t>15.07.2026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BB0E6-1A3F-42EE-A846-ED89485CB4D0}" type="datetime1">
              <a:rPr lang="ru-RU" smtClean="0"/>
              <a:t>15.07.2026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AAB64-FCC3-484E-AFD3-203C18556493}" type="datetime1">
              <a:rPr lang="ru-RU" smtClean="0"/>
              <a:t>15.07.2026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FC5A-C329-4698-9DA5-492E76E62C0D}" type="datetime1">
              <a:rPr lang="ru-RU" smtClean="0"/>
              <a:t>15.07.2026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43AC-15D6-4F4B-8BBF-8E9107CB63C7}" type="datetime1">
              <a:rPr lang="ru-RU" smtClean="0"/>
              <a:t>15.07.2026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74D31-40F2-4D0A-81E3-23E3756C0873}" type="datetime1">
              <a:rPr lang="ru-RU" smtClean="0"/>
              <a:t>15.07.2026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74D31-40F2-4D0A-81E3-23E3756C087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130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1">
            <a:extLst>
              <a:ext uri="{FF2B5EF4-FFF2-40B4-BE49-F238E27FC236}">
                <a16:creationId xmlns="" xmlns:a16="http://schemas.microsoft.com/office/drawing/2014/main" id="{0692D69B-A26C-C317-CA89-708DB07C7BC9}"/>
              </a:ext>
            </a:extLst>
          </p:cNvPr>
          <p:cNvSpPr txBox="1">
            <a:spLocks/>
          </p:cNvSpPr>
          <p:nvPr/>
        </p:nvSpPr>
        <p:spPr>
          <a:xfrm>
            <a:off x="3923927" y="4147599"/>
            <a:ext cx="3787487" cy="27384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r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1400" b="1" i="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rgbClr val="2A3A7B"/>
                </a:solidFill>
                <a:latin typeface="Arial" panose="020B0604020202020204"/>
              </a:rPr>
              <a:t>Оксана Евгеньевна Пискунова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2A3A7B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13" name="Текст 2">
            <a:extLst>
              <a:ext uri="{FF2B5EF4-FFF2-40B4-BE49-F238E27FC236}">
                <a16:creationId xmlns="" xmlns:a16="http://schemas.microsoft.com/office/drawing/2014/main" id="{E0CDE857-AB0E-DFBD-E7D5-3F650940C534}"/>
              </a:ext>
            </a:extLst>
          </p:cNvPr>
          <p:cNvSpPr txBox="1">
            <a:spLocks/>
          </p:cNvSpPr>
          <p:nvPr/>
        </p:nvSpPr>
        <p:spPr>
          <a:xfrm>
            <a:off x="3930025" y="4374060"/>
            <a:ext cx="3787487" cy="277660"/>
          </a:xfrm>
          <a:prstGeom prst="rect">
            <a:avLst/>
          </a:prstGeom>
        </p:spPr>
        <p:txBody>
          <a:bodyPr vert="horz" lIns="68580" tIns="34290" rIns="68580" bIns="34290" rtlCol="0">
            <a:normAutofit fontScale="70000" lnSpcReduction="20000"/>
          </a:bodyPr>
          <a:lstStyle>
            <a:lvl1pPr marL="0" indent="0" algn="r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1400" b="0" i="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A3A7B"/>
                </a:solidFill>
                <a:effectLst/>
                <a:uLnTx/>
                <a:uFillTx/>
                <a:latin typeface="Arial" panose="020B0604020202020204"/>
              </a:rPr>
              <a:t>начальник отдела камерального контроля налога на доходы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2A3A7B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15" name="Текст 4">
            <a:extLst>
              <a:ext uri="{FF2B5EF4-FFF2-40B4-BE49-F238E27FC236}">
                <a16:creationId xmlns="" xmlns:a16="http://schemas.microsoft.com/office/drawing/2014/main" id="{89A1713B-6562-FFA5-5EEE-6E4272277351}"/>
              </a:ext>
            </a:extLst>
          </p:cNvPr>
          <p:cNvSpPr txBox="1">
            <a:spLocks/>
          </p:cNvSpPr>
          <p:nvPr/>
        </p:nvSpPr>
        <p:spPr>
          <a:xfrm>
            <a:off x="1336165" y="2282740"/>
            <a:ext cx="6567616" cy="38021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None/>
              <a:defRPr sz="2100" b="1" i="0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A3A7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УФНС РОССИИ ПО АМУРСКОЙ ОБЛАСТИ 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2A3A7B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Текст 5">
            <a:extLst>
              <a:ext uri="{FF2B5EF4-FFF2-40B4-BE49-F238E27FC236}">
                <a16:creationId xmlns="" xmlns:a16="http://schemas.microsoft.com/office/drawing/2014/main" id="{BF8F81C8-7A12-6529-B055-02299F8A04D0}"/>
              </a:ext>
            </a:extLst>
          </p:cNvPr>
          <p:cNvSpPr txBox="1">
            <a:spLocks/>
          </p:cNvSpPr>
          <p:nvPr/>
        </p:nvSpPr>
        <p:spPr>
          <a:xfrm>
            <a:off x="1251237" y="2661332"/>
            <a:ext cx="6664249" cy="114691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>
                <a:solidFill>
                  <a:srgbClr val="2A3A7B"/>
                </a:solidFill>
                <a:latin typeface="Arial" panose="020B0604020202020204"/>
              </a:rPr>
              <a:t>Иностранные граждане, работающие по патентам в частном секторе и у бизнеса: аспекты взаимодействия, страховые взносы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243C4EA9-1284-5A71-481C-52F3405A0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8928" y="1309318"/>
            <a:ext cx="600572" cy="686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31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4659982"/>
            <a:ext cx="683568" cy="273844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fld id="{B19B0651-EE4F-4900-A07F-96A6BFA9D0F0}" type="slidenum">
              <a:rPr lang="ru-RU" sz="1800" smtClean="0">
                <a:solidFill>
                  <a:schemeClr val="tx1"/>
                </a:solidFill>
              </a:rPr>
              <a:t>2</a:t>
            </a:fld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2BCAFB6F-5FFE-E500-8903-2855A6D60BF5}"/>
              </a:ext>
            </a:extLst>
          </p:cNvPr>
          <p:cNvSpPr txBox="1">
            <a:spLocks/>
          </p:cNvSpPr>
          <p:nvPr/>
        </p:nvSpPr>
        <p:spPr>
          <a:xfrm>
            <a:off x="430621" y="195486"/>
            <a:ext cx="8352928" cy="395696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 baseline="0">
                <a:solidFill>
                  <a:srgbClr val="253775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u="sng" dirty="0" smtClean="0">
                <a:solidFill>
                  <a:schemeClr val="accent2">
                    <a:lumMod val="75000"/>
                  </a:schemeClr>
                </a:solidFill>
              </a:rPr>
              <a:t>Иностранные граждане, работающие по патенту, </a:t>
            </a:r>
            <a:r>
              <a:rPr lang="ru-RU" sz="1600" u="sng" dirty="0" smtClean="0">
                <a:solidFill>
                  <a:schemeClr val="accent2">
                    <a:lumMod val="75000"/>
                  </a:schemeClr>
                </a:solidFill>
              </a:rPr>
              <a:t>основные положения</a:t>
            </a:r>
            <a:endParaRPr lang="en-US" sz="1600" u="sng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8613" y="609872"/>
            <a:ext cx="8424936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253775"/>
                </a:solidFill>
                <a:latin typeface="+mj-lt"/>
                <a:ea typeface="+mj-ea"/>
                <a:cs typeface="+mj-cs"/>
              </a:rPr>
              <a:t>Федеральный </a:t>
            </a:r>
            <a:r>
              <a:rPr lang="ru-RU" sz="1400" b="1" dirty="0">
                <a:solidFill>
                  <a:srgbClr val="253775"/>
                </a:solidFill>
                <a:latin typeface="+mj-lt"/>
                <a:ea typeface="+mj-ea"/>
                <a:cs typeface="+mj-cs"/>
              </a:rPr>
              <a:t>закон от 25.07.2002 № 115-ФЗ </a:t>
            </a:r>
            <a:endParaRPr lang="ru-RU" sz="1400" b="1" dirty="0" smtClean="0">
              <a:solidFill>
                <a:srgbClr val="253775"/>
              </a:solidFill>
              <a:latin typeface="+mj-lt"/>
              <a:ea typeface="+mj-ea"/>
              <a:cs typeface="+mj-cs"/>
            </a:endParaRPr>
          </a:p>
          <a:p>
            <a:r>
              <a:rPr lang="ru-RU" sz="1400" b="1" dirty="0" smtClean="0">
                <a:solidFill>
                  <a:srgbClr val="253775"/>
                </a:solidFill>
                <a:latin typeface="+mj-lt"/>
                <a:ea typeface="+mj-ea"/>
                <a:cs typeface="+mj-cs"/>
              </a:rPr>
              <a:t>"</a:t>
            </a:r>
            <a:r>
              <a:rPr lang="ru-RU" sz="1400" b="1" dirty="0">
                <a:solidFill>
                  <a:srgbClr val="253775"/>
                </a:solidFill>
                <a:latin typeface="+mj-lt"/>
                <a:ea typeface="+mj-ea"/>
                <a:cs typeface="+mj-cs"/>
              </a:rPr>
              <a:t>О правовом положении иностранных граждан в Российской Федерации" (п.1 ст. 13.3) </a:t>
            </a:r>
            <a:r>
              <a:rPr lang="ru-RU" sz="1400" b="1" u="sng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иностранные граждане,  прибывшие в РФ в порядке, не требующем получения визы</a:t>
            </a:r>
            <a:r>
              <a:rPr lang="ru-RU" sz="1400" b="1" dirty="0">
                <a:solidFill>
                  <a:srgbClr val="253775"/>
                </a:solidFill>
                <a:latin typeface="+mj-lt"/>
                <a:ea typeface="+mj-ea"/>
                <a:cs typeface="+mj-cs"/>
              </a:rPr>
              <a:t>, это граждане стран, с которыми у России есть соглашение о безвизовом режиме (Армения, Азербайджан, Таджикистан, Беларусь, Узбекистан, Грузия, Молдова, Киргизия  и т.д.), </a:t>
            </a:r>
            <a:r>
              <a:rPr lang="ru-RU" sz="1400" b="1" u="sng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вправе осуществлять трудовую деятельность по найму у физических лиц, в организациях и у индивидуальных предпринимателей, лиц, занимающихся частной практикой, на основании </a:t>
            </a:r>
            <a:r>
              <a:rPr lang="ru-RU" sz="1400" b="1" u="sng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патента.</a:t>
            </a:r>
            <a:endParaRPr lang="ru-RU" sz="1400" b="1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800" b="1" dirty="0" smtClean="0">
              <a:solidFill>
                <a:srgbClr val="253775"/>
              </a:solidFill>
              <a:latin typeface="+mj-lt"/>
              <a:ea typeface="+mj-ea"/>
              <a:cs typeface="+mj-c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253775"/>
                </a:solidFill>
                <a:latin typeface="+mj-lt"/>
                <a:ea typeface="+mj-ea"/>
                <a:cs typeface="+mj-cs"/>
              </a:rPr>
              <a:t>       Патент </a:t>
            </a:r>
            <a:r>
              <a:rPr lang="ru-RU" sz="1400" b="1" dirty="0">
                <a:solidFill>
                  <a:srgbClr val="253775"/>
                </a:solidFill>
                <a:latin typeface="+mj-lt"/>
                <a:ea typeface="+mj-ea"/>
                <a:cs typeface="+mj-cs"/>
              </a:rPr>
              <a:t>выдается при условии уплаты фиксированного авансового платежа по НДФЛ за период действия </a:t>
            </a:r>
            <a:r>
              <a:rPr lang="ru-RU" sz="1400" b="1" dirty="0" smtClean="0">
                <a:solidFill>
                  <a:srgbClr val="253775"/>
                </a:solidFill>
                <a:latin typeface="+mj-lt"/>
                <a:ea typeface="+mj-ea"/>
                <a:cs typeface="+mj-cs"/>
              </a:rPr>
              <a:t>патента (базовая </a:t>
            </a:r>
            <a:r>
              <a:rPr lang="ru-RU" sz="1400" b="1" dirty="0">
                <a:solidFill>
                  <a:srgbClr val="253775"/>
                </a:solidFill>
                <a:latin typeface="+mj-lt"/>
                <a:ea typeface="+mj-ea"/>
                <a:cs typeface="+mj-cs"/>
              </a:rPr>
              <a:t>сумма </a:t>
            </a:r>
            <a:r>
              <a:rPr lang="ru-RU" sz="1400" b="1" dirty="0" smtClean="0">
                <a:solidFill>
                  <a:srgbClr val="253775"/>
                </a:solidFill>
                <a:latin typeface="+mj-lt"/>
                <a:ea typeface="+mj-ea"/>
                <a:cs typeface="+mj-cs"/>
              </a:rPr>
              <a:t>1200 </a:t>
            </a:r>
            <a:r>
              <a:rPr lang="ru-RU" sz="1400" b="1" dirty="0">
                <a:solidFill>
                  <a:srgbClr val="253775"/>
                </a:solidFill>
                <a:latin typeface="+mj-lt"/>
                <a:ea typeface="+mj-ea"/>
                <a:cs typeface="+mj-cs"/>
              </a:rPr>
              <a:t>руб. и подлежит индексации на коэффициент-дефлятор, </a:t>
            </a:r>
            <a:r>
              <a:rPr lang="ru-RU" sz="1400" b="1" dirty="0" smtClean="0">
                <a:solidFill>
                  <a:srgbClr val="253775"/>
                </a:solidFill>
                <a:latin typeface="+mj-lt"/>
                <a:ea typeface="+mj-ea"/>
                <a:cs typeface="+mj-cs"/>
              </a:rPr>
              <a:t>на </a:t>
            </a:r>
            <a:r>
              <a:rPr lang="ru-RU" sz="1400" b="1" dirty="0">
                <a:solidFill>
                  <a:srgbClr val="253775"/>
                </a:solidFill>
                <a:latin typeface="+mj-lt"/>
                <a:ea typeface="+mj-ea"/>
                <a:cs typeface="+mj-cs"/>
              </a:rPr>
              <a:t>соответствующий календарный год, и коэффициент, отражающий региональные особенности рынка </a:t>
            </a:r>
            <a:r>
              <a:rPr lang="ru-RU" sz="1400" b="1" dirty="0" smtClean="0">
                <a:solidFill>
                  <a:srgbClr val="253775"/>
                </a:solidFill>
                <a:latin typeface="+mj-lt"/>
                <a:ea typeface="+mj-ea"/>
                <a:cs typeface="+mj-cs"/>
              </a:rPr>
              <a:t>труда (пункты 2-3 ст.227.1 НК РФ).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800" b="1" dirty="0">
              <a:solidFill>
                <a:srgbClr val="253775"/>
              </a:solidFill>
              <a:latin typeface="+mj-lt"/>
              <a:ea typeface="+mj-ea"/>
              <a:cs typeface="+mj-c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253775"/>
                </a:solidFill>
                <a:latin typeface="+mj-lt"/>
                <a:ea typeface="+mj-ea"/>
                <a:cs typeface="+mj-cs"/>
              </a:rPr>
              <a:t>        </a:t>
            </a:r>
            <a:r>
              <a:rPr lang="ru-RU" sz="1400" b="1" u="sng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В </a:t>
            </a:r>
            <a:r>
              <a:rPr lang="ru-RU" sz="1400" b="1" u="sng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2026 году в Амурской области платеж по НДФЛ для получения патента на работу </a:t>
            </a:r>
            <a:r>
              <a:rPr lang="ru-RU" sz="1400" b="1" dirty="0">
                <a:solidFill>
                  <a:srgbClr val="253775"/>
                </a:solidFill>
                <a:latin typeface="+mj-lt"/>
                <a:ea typeface="+mj-ea"/>
                <a:cs typeface="+mj-cs"/>
              </a:rPr>
              <a:t>рассчитывается следующим образом: 1200 x 2,842 (коэффициент-дефлятор)x региональный коэффициент (Амурская область - 3,775) = </a:t>
            </a:r>
            <a:r>
              <a:rPr lang="ru-RU" sz="1400" b="1" u="sng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12 874 руб</a:t>
            </a:r>
            <a:r>
              <a:rPr lang="ru-RU" sz="1400" b="1" u="sng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800" b="1" dirty="0">
              <a:solidFill>
                <a:srgbClr val="253775"/>
              </a:solidFill>
              <a:latin typeface="+mj-lt"/>
              <a:ea typeface="+mj-ea"/>
              <a:cs typeface="+mj-c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253775"/>
                </a:solidFill>
                <a:latin typeface="+mj-lt"/>
                <a:ea typeface="+mj-ea"/>
                <a:cs typeface="+mj-cs"/>
              </a:rPr>
              <a:t>        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!!! О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приёме /увольнении иностранного работника работодатель обязан уведомить МВД </a:t>
            </a:r>
            <a:r>
              <a:rPr lang="ru-RU" sz="1400" b="1" u="sng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в течение трёх рабочих дней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, заключить трудовой договор с учётом обязательных документов, подтверждающих право иностранца на работу в РФ.</a:t>
            </a:r>
          </a:p>
        </p:txBody>
      </p:sp>
    </p:spTree>
    <p:extLst>
      <p:ext uri="{BB962C8B-B14F-4D97-AF65-F5344CB8AC3E}">
        <p14:creationId xmlns:p14="http://schemas.microsoft.com/office/powerpoint/2010/main" val="153958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4659982"/>
            <a:ext cx="683568" cy="273844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fld id="{B19B0651-EE4F-4900-A07F-96A6BFA9D0F0}" type="slidenum">
              <a:rPr lang="ru-RU" sz="1800" smtClean="0">
                <a:solidFill>
                  <a:schemeClr val="tx1"/>
                </a:solidFill>
              </a:rPr>
              <a:t>3</a:t>
            </a:fld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2BCAFB6F-5FFE-E500-8903-2855A6D60BF5}"/>
              </a:ext>
            </a:extLst>
          </p:cNvPr>
          <p:cNvSpPr txBox="1">
            <a:spLocks/>
          </p:cNvSpPr>
          <p:nvPr/>
        </p:nvSpPr>
        <p:spPr>
          <a:xfrm>
            <a:off x="395536" y="195486"/>
            <a:ext cx="7462157" cy="648072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 baseline="0">
                <a:solidFill>
                  <a:srgbClr val="25377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ru-RU" sz="2000" u="sng" dirty="0">
                <a:solidFill>
                  <a:schemeClr val="accent2">
                    <a:lumMod val="75000"/>
                  </a:schemeClr>
                </a:solidFill>
              </a:rPr>
              <a:t>Зарплата и другие трудовые выплаты иностранцам облагаются НДФЛ и страховыми </a:t>
            </a:r>
            <a:r>
              <a:rPr lang="ru-RU" sz="2000" u="sng" dirty="0" smtClean="0">
                <a:solidFill>
                  <a:schemeClr val="accent2">
                    <a:lumMod val="75000"/>
                  </a:schemeClr>
                </a:solidFill>
              </a:rPr>
              <a:t>взносами </a:t>
            </a:r>
            <a:r>
              <a:rPr lang="ru-RU" sz="2400" u="sng" dirty="0" smtClean="0">
                <a:solidFill>
                  <a:schemeClr val="accent2">
                    <a:lumMod val="75000"/>
                  </a:schemeClr>
                </a:solidFill>
              </a:rPr>
              <a:t>(НДФЛ)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endParaRPr lang="ru-RU" sz="2400" u="sng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sz="1600" b="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8432" y="852235"/>
            <a:ext cx="859605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u="sng" dirty="0">
                <a:solidFill>
                  <a:srgbClr val="253775"/>
                </a:solidFill>
              </a:rPr>
              <a:t>Резидент РФ </a:t>
            </a:r>
            <a:r>
              <a:rPr lang="ru-RU" sz="1400" b="1" dirty="0" smtClean="0">
                <a:solidFill>
                  <a:srgbClr val="253775"/>
                </a:solidFill>
              </a:rPr>
              <a:t>– тот</a:t>
            </a:r>
            <a:r>
              <a:rPr lang="ru-RU" sz="1400" b="1" dirty="0">
                <a:solidFill>
                  <a:srgbClr val="253775"/>
                </a:solidFill>
              </a:rPr>
              <a:t>, кто провёл в стране не менее 183 календарных дней в течение любых 12 следующих подряд месяцев.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endParaRPr lang="ru-RU" sz="500" b="1" dirty="0" smtClean="0">
              <a:solidFill>
                <a:srgbClr val="253775"/>
              </a:solidFill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     </a:t>
            </a:r>
            <a:r>
              <a:rPr lang="ru-RU" sz="1400" b="1" u="sng" dirty="0" smtClean="0">
                <a:solidFill>
                  <a:schemeClr val="accent2">
                    <a:lumMod val="75000"/>
                  </a:schemeClr>
                </a:solidFill>
              </a:rPr>
              <a:t>НДФЛ </a:t>
            </a:r>
            <a:r>
              <a:rPr lang="ru-RU" sz="1400" b="1" u="sng" dirty="0">
                <a:solidFill>
                  <a:schemeClr val="accent2">
                    <a:lumMod val="75000"/>
                  </a:schemeClr>
                </a:solidFill>
              </a:rPr>
              <a:t>за </a:t>
            </a:r>
            <a:r>
              <a:rPr lang="ru-RU" sz="1400" b="1" u="sng" dirty="0" smtClean="0">
                <a:solidFill>
                  <a:schemeClr val="accent2">
                    <a:lumMod val="75000"/>
                  </a:schemeClr>
                </a:solidFill>
              </a:rPr>
              <a:t>нерезидентов </a:t>
            </a:r>
            <a:r>
              <a:rPr lang="ru-RU" sz="1400" b="1" u="sng" dirty="0">
                <a:solidFill>
                  <a:schemeClr val="accent2">
                    <a:lumMod val="75000"/>
                  </a:schemeClr>
                </a:solidFill>
              </a:rPr>
              <a:t>с патентом</a:t>
            </a:r>
            <a:r>
              <a:rPr lang="ru-RU" sz="1400" b="1" dirty="0">
                <a:solidFill>
                  <a:srgbClr val="253775"/>
                </a:solidFill>
              </a:rPr>
              <a:t>, </a:t>
            </a:r>
            <a:r>
              <a:rPr lang="ru-RU" sz="1400" b="1" dirty="0" smtClean="0">
                <a:solidFill>
                  <a:srgbClr val="253775"/>
                </a:solidFill>
              </a:rPr>
              <a:t>дистанционных работников, ВКС, </a:t>
            </a:r>
            <a:r>
              <a:rPr lang="ru-RU" sz="1400" b="1" dirty="0">
                <a:solidFill>
                  <a:srgbClr val="253775"/>
                </a:solidFill>
              </a:rPr>
              <a:t>граждан </a:t>
            </a:r>
            <a:r>
              <a:rPr lang="ru-RU" sz="1400" b="1" dirty="0" smtClean="0">
                <a:solidFill>
                  <a:srgbClr val="253775"/>
                </a:solidFill>
              </a:rPr>
              <a:t>ЕАЭС </a:t>
            </a:r>
            <a:r>
              <a:rPr lang="ru-RU" sz="1400" b="1" dirty="0">
                <a:solidFill>
                  <a:srgbClr val="253775"/>
                </a:solidFill>
              </a:rPr>
              <a:t>(Армения, Беларусь, Казахстан, Киргизия), беженцев и лиц с временным убежищем </a:t>
            </a:r>
            <a:r>
              <a:rPr lang="ru-RU" sz="1400" b="1" u="sng" dirty="0">
                <a:solidFill>
                  <a:schemeClr val="accent2">
                    <a:lumMod val="75000"/>
                  </a:schemeClr>
                </a:solidFill>
              </a:rPr>
              <a:t>считают по </a:t>
            </a:r>
            <a:r>
              <a:rPr lang="ru-RU" sz="1400" b="1" u="sng" dirty="0" smtClean="0">
                <a:solidFill>
                  <a:schemeClr val="accent2">
                    <a:lumMod val="75000"/>
                  </a:schemeClr>
                </a:solidFill>
              </a:rPr>
              <a:t>прогрессивной ставке </a:t>
            </a:r>
          </a:p>
          <a:p>
            <a:pPr lvl="0"/>
            <a:r>
              <a:rPr lang="ru-RU" sz="1400" b="1" u="sng" dirty="0" smtClean="0">
                <a:solidFill>
                  <a:schemeClr val="accent2">
                    <a:lumMod val="75000"/>
                  </a:schemeClr>
                </a:solidFill>
              </a:rPr>
              <a:t>(13% -22%). 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endParaRPr lang="ru-RU" sz="500" b="1" dirty="0">
              <a:solidFill>
                <a:srgbClr val="253775"/>
              </a:solidFill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     Для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остальных нерезидентов</a:t>
            </a:r>
            <a:r>
              <a:rPr lang="ru-RU" sz="1400" b="1" dirty="0">
                <a:solidFill>
                  <a:srgbClr val="253775"/>
                </a:solidFill>
              </a:rPr>
              <a:t> с видом на жительство, РВП или разрешением на работу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ставка 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30%. </a:t>
            </a:r>
            <a:r>
              <a:rPr lang="ru-RU" sz="1400" b="1" dirty="0">
                <a:solidFill>
                  <a:srgbClr val="253775"/>
                </a:solidFill>
              </a:rPr>
              <a:t>НДФЛ необходимо считать отдельно по каждой выплате, вычеты - стандартные, имущественные, социальные - не применяются. 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endParaRPr lang="ru-RU" sz="500" b="1" dirty="0" smtClean="0">
              <a:solidFill>
                <a:srgbClr val="253775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За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иностранца-резидента НДФЛ </a:t>
            </a:r>
            <a:r>
              <a:rPr lang="ru-RU" sz="1400" b="1" dirty="0">
                <a:solidFill>
                  <a:srgbClr val="253775"/>
                </a:solidFill>
              </a:rPr>
              <a:t>платят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как за обычных работников </a:t>
            </a:r>
            <a:r>
              <a:rPr lang="ru-RU" sz="1400" b="1" dirty="0" smtClean="0">
                <a:solidFill>
                  <a:srgbClr val="253775"/>
                </a:solidFill>
              </a:rPr>
              <a:t>(ст.226 </a:t>
            </a:r>
            <a:r>
              <a:rPr lang="ru-RU" sz="1400" b="1" dirty="0">
                <a:solidFill>
                  <a:srgbClr val="253775"/>
                </a:solidFill>
              </a:rPr>
              <a:t>НК </a:t>
            </a:r>
            <a:r>
              <a:rPr lang="ru-RU" sz="1400" b="1" dirty="0" smtClean="0">
                <a:solidFill>
                  <a:srgbClr val="253775"/>
                </a:solidFill>
              </a:rPr>
              <a:t>РФ).</a:t>
            </a:r>
            <a:endParaRPr lang="ru-RU" sz="1400" b="1" dirty="0">
              <a:solidFill>
                <a:srgbClr val="253775"/>
              </a:solidFill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endParaRPr lang="ru-RU" sz="800" b="1" dirty="0" smtClean="0">
              <a:solidFill>
                <a:srgbClr val="253775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НДФЛ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по иностранцу с патентом можно уменьшить на уплаченные им фиксированные платежи</a:t>
            </a:r>
            <a:r>
              <a:rPr lang="ru-RU" sz="1400" b="1" dirty="0">
                <a:solidFill>
                  <a:srgbClr val="253775"/>
                </a:solidFill>
              </a:rPr>
              <a:t>. </a:t>
            </a:r>
            <a:endParaRPr lang="ru-RU" sz="1400" b="1" dirty="0" smtClean="0">
              <a:solidFill>
                <a:srgbClr val="253775"/>
              </a:solidFill>
            </a:endParaRPr>
          </a:p>
          <a:p>
            <a:pPr lvl="0"/>
            <a:r>
              <a:rPr lang="ru-RU" sz="1400" b="1" dirty="0" smtClean="0">
                <a:solidFill>
                  <a:srgbClr val="253775"/>
                </a:solidFill>
              </a:rPr>
              <a:t>Для </a:t>
            </a:r>
            <a:r>
              <a:rPr lang="ru-RU" sz="1400" b="1" dirty="0">
                <a:solidFill>
                  <a:srgbClr val="253775"/>
                </a:solidFill>
              </a:rPr>
              <a:t>этого направьте в ИФНС </a:t>
            </a:r>
            <a:r>
              <a:rPr lang="ru-RU" sz="1400" b="1" dirty="0" smtClean="0">
                <a:solidFill>
                  <a:srgbClr val="253775"/>
                </a:solidFill>
              </a:rPr>
              <a:t>форму 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КНД 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1110055 </a:t>
            </a:r>
            <a:r>
              <a:rPr lang="ru-RU" sz="1400" b="1" dirty="0" smtClean="0">
                <a:solidFill>
                  <a:srgbClr val="253775"/>
                </a:solidFill>
              </a:rPr>
              <a:t>с </a:t>
            </a:r>
            <a:r>
              <a:rPr lang="ru-RU" sz="1400" b="1" dirty="0">
                <a:solidFill>
                  <a:srgbClr val="253775"/>
                </a:solidFill>
              </a:rPr>
              <a:t>копиями заявления работника об уменьшении НДФЛ и квитанций об уплате фиксированных платежей. Получив </a:t>
            </a:r>
            <a:r>
              <a:rPr lang="ru-RU" sz="1400" b="1" dirty="0" smtClean="0">
                <a:solidFill>
                  <a:srgbClr val="253775"/>
                </a:solidFill>
              </a:rPr>
              <a:t>уведомление </a:t>
            </a:r>
            <a:r>
              <a:rPr lang="ru-RU" sz="1400" b="1" dirty="0">
                <a:solidFill>
                  <a:srgbClr val="253775"/>
                </a:solidFill>
              </a:rPr>
              <a:t>о праве на уменьшение налога, пересчитайте НДФЛ за год, к которому относится платеж, и </a:t>
            </a:r>
            <a:r>
              <a:rPr lang="ru-RU" sz="1400" b="1" dirty="0" smtClean="0">
                <a:solidFill>
                  <a:srgbClr val="253775"/>
                </a:solidFill>
              </a:rPr>
              <a:t>верните работнику излишне </a:t>
            </a:r>
            <a:r>
              <a:rPr lang="ru-RU" sz="1400" b="1" dirty="0">
                <a:solidFill>
                  <a:srgbClr val="253775"/>
                </a:solidFill>
              </a:rPr>
              <a:t>удержанную сумму </a:t>
            </a:r>
            <a:r>
              <a:rPr lang="ru-RU" sz="1400" b="1" dirty="0" smtClean="0">
                <a:solidFill>
                  <a:srgbClr val="253775"/>
                </a:solidFill>
              </a:rPr>
              <a:t>(ст.227.1 НК </a:t>
            </a:r>
            <a:r>
              <a:rPr lang="ru-RU" sz="1400" b="1" dirty="0">
                <a:solidFill>
                  <a:srgbClr val="253775"/>
                </a:solidFill>
              </a:rPr>
              <a:t>РФ, Письма ФНС от 10.03.2016 </a:t>
            </a:r>
            <a:r>
              <a:rPr lang="ru-RU" sz="1400" b="1" dirty="0" smtClean="0">
                <a:solidFill>
                  <a:srgbClr val="253775"/>
                </a:solidFill>
              </a:rPr>
              <a:t>№ БС-4-11/3920</a:t>
            </a:r>
            <a:r>
              <a:rPr lang="en-US" sz="1400" b="1" dirty="0" smtClean="0">
                <a:solidFill>
                  <a:srgbClr val="253775"/>
                </a:solidFill>
              </a:rPr>
              <a:t>@</a:t>
            </a:r>
            <a:r>
              <a:rPr lang="ru-RU" sz="1400" b="1" dirty="0" smtClean="0">
                <a:solidFill>
                  <a:srgbClr val="253775"/>
                </a:solidFill>
              </a:rPr>
              <a:t>).</a:t>
            </a:r>
            <a:endParaRPr lang="en-US" sz="1400" b="1" dirty="0" smtClean="0">
              <a:solidFill>
                <a:srgbClr val="253775"/>
              </a:solidFill>
            </a:endParaRPr>
          </a:p>
          <a:p>
            <a:pPr lvl="0"/>
            <a:endParaRPr lang="ru-RU" sz="800" b="1" dirty="0">
              <a:solidFill>
                <a:srgbClr val="253775"/>
              </a:solidFill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     КБК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для НДФЛ с выплат нерезидентам 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по</a:t>
            </a:r>
            <a:r>
              <a:rPr lang="en-US" sz="1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прогрессивным ставкам </a:t>
            </a:r>
            <a:r>
              <a:rPr lang="ru-RU" sz="1400" b="1" dirty="0">
                <a:solidFill>
                  <a:srgbClr val="253775"/>
                </a:solidFill>
              </a:rPr>
              <a:t>такой же, </a:t>
            </a:r>
            <a:r>
              <a:rPr lang="ru-RU" sz="1400" b="1" dirty="0" smtClean="0">
                <a:solidFill>
                  <a:srgbClr val="253775"/>
                </a:solidFill>
              </a:rPr>
              <a:t>как КБК </a:t>
            </a:r>
            <a:r>
              <a:rPr lang="ru-RU" sz="1400" b="1" dirty="0">
                <a:solidFill>
                  <a:srgbClr val="253775"/>
                </a:solidFill>
              </a:rPr>
              <a:t>для </a:t>
            </a:r>
            <a:endParaRPr lang="ru-RU" sz="1400" b="1" dirty="0" smtClean="0">
              <a:solidFill>
                <a:srgbClr val="253775"/>
              </a:solidFill>
            </a:endParaRPr>
          </a:p>
          <a:p>
            <a:pPr lvl="0"/>
            <a:r>
              <a:rPr lang="ru-RU" sz="1400" b="1" dirty="0" smtClean="0">
                <a:solidFill>
                  <a:srgbClr val="253775"/>
                </a:solidFill>
              </a:rPr>
              <a:t>резидентов</a:t>
            </a:r>
            <a:r>
              <a:rPr lang="ru-RU" sz="1400" b="1" dirty="0">
                <a:solidFill>
                  <a:srgbClr val="253775"/>
                </a:solidFill>
              </a:rPr>
              <a:t>, а по ставке 30% - 182 1 01 02010 01 1000 110.</a:t>
            </a:r>
          </a:p>
        </p:txBody>
      </p:sp>
    </p:spTree>
    <p:extLst>
      <p:ext uri="{BB962C8B-B14F-4D97-AF65-F5344CB8AC3E}">
        <p14:creationId xmlns:p14="http://schemas.microsoft.com/office/powerpoint/2010/main" val="159363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4659982"/>
            <a:ext cx="683568" cy="273844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fld id="{B19B0651-EE4F-4900-A07F-96A6BFA9D0F0}" type="slidenum">
              <a:rPr lang="ru-RU" sz="1800" smtClean="0">
                <a:solidFill>
                  <a:prstClr val="black"/>
                </a:solidFill>
              </a:rPr>
              <a:pPr/>
              <a:t>4</a:t>
            </a:fld>
            <a:endParaRPr lang="ru-RU" sz="1800" dirty="0">
              <a:solidFill>
                <a:prstClr val="black"/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2BCAFB6F-5FFE-E500-8903-2855A6D60BF5}"/>
              </a:ext>
            </a:extLst>
          </p:cNvPr>
          <p:cNvSpPr txBox="1">
            <a:spLocks/>
          </p:cNvSpPr>
          <p:nvPr/>
        </p:nvSpPr>
        <p:spPr>
          <a:xfrm>
            <a:off x="395536" y="195486"/>
            <a:ext cx="7462157" cy="648072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 baseline="0">
                <a:solidFill>
                  <a:srgbClr val="25377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ru-RU" sz="2000" u="sng" dirty="0">
                <a:solidFill>
                  <a:srgbClr val="C0504D">
                    <a:lumMod val="75000"/>
                  </a:srgbClr>
                </a:solidFill>
              </a:rPr>
              <a:t>Зарплата и другие трудовые выплаты иностранцам облагаются НДФЛ и страховыми </a:t>
            </a:r>
            <a:r>
              <a:rPr lang="ru-RU" sz="2000" u="sng" dirty="0" smtClean="0">
                <a:solidFill>
                  <a:srgbClr val="C0504D">
                    <a:lumMod val="75000"/>
                  </a:srgbClr>
                </a:solidFill>
              </a:rPr>
              <a:t>взносами </a:t>
            </a:r>
            <a:r>
              <a:rPr lang="ru-RU" sz="2400" u="sng" dirty="0" smtClean="0">
                <a:solidFill>
                  <a:srgbClr val="C0504D">
                    <a:lumMod val="75000"/>
                  </a:srgbClr>
                </a:solidFill>
              </a:rPr>
              <a:t>(страховые взносы)</a:t>
            </a:r>
          </a:p>
          <a:p>
            <a:pPr algn="just">
              <a:lnSpc>
                <a:spcPct val="100000"/>
              </a:lnSpc>
            </a:pPr>
            <a:endParaRPr lang="ru-RU" sz="2400" u="sng" dirty="0">
              <a:solidFill>
                <a:srgbClr val="C0504D">
                  <a:lumMod val="75000"/>
                </a:srgbClr>
              </a:solidFill>
            </a:endParaRPr>
          </a:p>
          <a:p>
            <a:endParaRPr lang="en-US" sz="1600" b="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8432" y="852235"/>
            <a:ext cx="8596055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Страховые взносы всем иностранным работникам </a:t>
            </a:r>
            <a:r>
              <a:rPr lang="ru-RU" sz="1400" b="1" dirty="0" smtClean="0">
                <a:solidFill>
                  <a:srgbClr val="253775"/>
                </a:solidFill>
              </a:rPr>
              <a:t>– гражданам ЕАЭС, </a:t>
            </a:r>
            <a:r>
              <a:rPr lang="ru-RU" sz="1400" b="1" dirty="0">
                <a:solidFill>
                  <a:srgbClr val="253775"/>
                </a:solidFill>
              </a:rPr>
              <a:t>временно пребывающим с патентом или разрешением на работу, временно и постоянно проживающим (есть  вид на жительство или разрешение на временное проживание), получившим временное убежище -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начисляют так же, 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как и россиянам.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8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Исключения</a:t>
            </a:r>
            <a:r>
              <a:rPr lang="ru-RU" sz="1400" b="1" dirty="0">
                <a:solidFill>
                  <a:srgbClr val="253775"/>
                </a:solidFill>
              </a:rPr>
              <a:t> - временно </a:t>
            </a:r>
            <a:r>
              <a:rPr lang="ru-RU" sz="1400" b="1" dirty="0" smtClean="0">
                <a:solidFill>
                  <a:srgbClr val="253775"/>
                </a:solidFill>
              </a:rPr>
              <a:t>пребывающие ВКС </a:t>
            </a:r>
            <a:r>
              <a:rPr lang="ru-RU" sz="1400" b="1" dirty="0">
                <a:solidFill>
                  <a:srgbClr val="253775"/>
                </a:solidFill>
              </a:rPr>
              <a:t>и иностранцы, застрахованные по международному соглашению только по одному или двум видам страхования </a:t>
            </a:r>
            <a:r>
              <a:rPr lang="ru-RU" sz="1400" b="1" dirty="0" smtClean="0">
                <a:solidFill>
                  <a:srgbClr val="253775"/>
                </a:solidFill>
              </a:rPr>
              <a:t>(ст.425 </a:t>
            </a:r>
            <a:r>
              <a:rPr lang="ru-RU" sz="1400" b="1" dirty="0">
                <a:solidFill>
                  <a:srgbClr val="253775"/>
                </a:solidFill>
              </a:rPr>
              <a:t>НК РФ, </a:t>
            </a:r>
            <a:r>
              <a:rPr lang="ru-RU" sz="1400" b="1" dirty="0" smtClean="0">
                <a:solidFill>
                  <a:srgbClr val="253775"/>
                </a:solidFill>
              </a:rPr>
              <a:t>ст.5 </a:t>
            </a:r>
            <a:r>
              <a:rPr lang="ru-RU" sz="1400" b="1" dirty="0">
                <a:solidFill>
                  <a:srgbClr val="253775"/>
                </a:solidFill>
              </a:rPr>
              <a:t>Закона № 125-ФЗ, </a:t>
            </a:r>
            <a:r>
              <a:rPr lang="ru-RU" sz="1400" b="1" dirty="0" smtClean="0">
                <a:solidFill>
                  <a:srgbClr val="253775"/>
                </a:solidFill>
              </a:rPr>
              <a:t>Письмо Минфина </a:t>
            </a:r>
            <a:r>
              <a:rPr lang="ru-RU" sz="1400" b="1" dirty="0">
                <a:solidFill>
                  <a:srgbClr val="253775"/>
                </a:solidFill>
              </a:rPr>
              <a:t>от 20.01.2020 № 03-04-05/2606</a:t>
            </a:r>
            <a:r>
              <a:rPr lang="ru-RU" sz="1400" b="1" dirty="0" smtClean="0">
                <a:solidFill>
                  <a:srgbClr val="253775"/>
                </a:solidFill>
              </a:rPr>
              <a:t>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800" b="1" dirty="0">
              <a:solidFill>
                <a:srgbClr val="253775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Иностранцам, застрахованным по международному соглашению только по одному или двум видам страхования, взносы по каждому виду начисляют в процентах от суммы по 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единому тарифу </a:t>
            </a:r>
            <a:r>
              <a:rPr lang="ru-RU" sz="1400" b="1" dirty="0" smtClean="0">
                <a:solidFill>
                  <a:srgbClr val="253775"/>
                </a:solidFill>
              </a:rPr>
              <a:t>: </a:t>
            </a:r>
            <a:r>
              <a:rPr lang="ru-RU" sz="1400" b="1" dirty="0">
                <a:solidFill>
                  <a:srgbClr val="253775"/>
                </a:solidFill>
              </a:rPr>
              <a:t>на </a:t>
            </a:r>
            <a:r>
              <a:rPr lang="ru-RU" sz="1400" b="1" dirty="0" smtClean="0">
                <a:solidFill>
                  <a:srgbClr val="253775"/>
                </a:solidFill>
              </a:rPr>
              <a:t>ОПС  </a:t>
            </a:r>
            <a:r>
              <a:rPr lang="ru-RU" sz="1400" b="1" dirty="0">
                <a:solidFill>
                  <a:srgbClr val="253775"/>
                </a:solidFill>
              </a:rPr>
              <a:t>- 72,8%, на </a:t>
            </a:r>
            <a:r>
              <a:rPr lang="ru-RU" sz="1400" b="1" dirty="0" err="1" smtClean="0">
                <a:solidFill>
                  <a:srgbClr val="253775"/>
                </a:solidFill>
              </a:rPr>
              <a:t>ВНиМ</a:t>
            </a:r>
            <a:r>
              <a:rPr lang="ru-RU" sz="1400" b="1" dirty="0" smtClean="0">
                <a:solidFill>
                  <a:srgbClr val="253775"/>
                </a:solidFill>
              </a:rPr>
              <a:t> - </a:t>
            </a:r>
            <a:r>
              <a:rPr lang="ru-RU" sz="1400" b="1" dirty="0">
                <a:solidFill>
                  <a:srgbClr val="253775"/>
                </a:solidFill>
              </a:rPr>
              <a:t>8,9%, на </a:t>
            </a:r>
            <a:r>
              <a:rPr lang="ru-RU" sz="1400" b="1" dirty="0" smtClean="0">
                <a:solidFill>
                  <a:srgbClr val="253775"/>
                </a:solidFill>
              </a:rPr>
              <a:t>ОМС - </a:t>
            </a:r>
            <a:r>
              <a:rPr lang="ru-RU" sz="1400" b="1" dirty="0">
                <a:solidFill>
                  <a:srgbClr val="253775"/>
                </a:solidFill>
              </a:rPr>
              <a:t>18,3%. </a:t>
            </a:r>
          </a:p>
          <a:p>
            <a:r>
              <a:rPr lang="ru-RU" sz="1400" b="1" dirty="0">
                <a:solidFill>
                  <a:srgbClr val="253775"/>
                </a:solidFill>
              </a:rPr>
              <a:t>Например, взносы по единому тарифу - 30 000 руб., на выплаты временно пребывающему гражданину Китая надо начислить только взносы на </a:t>
            </a:r>
            <a:r>
              <a:rPr lang="ru-RU" sz="1400" b="1" dirty="0" err="1">
                <a:solidFill>
                  <a:srgbClr val="253775"/>
                </a:solidFill>
              </a:rPr>
              <a:t>ВНиМ</a:t>
            </a:r>
            <a:r>
              <a:rPr lang="ru-RU" sz="1400" b="1" dirty="0">
                <a:solidFill>
                  <a:srgbClr val="253775"/>
                </a:solidFill>
              </a:rPr>
              <a:t> 2 670 руб. (30 000 руб. x 8,9%) и ОМС 5 490 руб. (30 000 руб. </a:t>
            </a:r>
            <a:r>
              <a:rPr lang="ru-RU" sz="1400" b="1" dirty="0">
                <a:solidFill>
                  <a:srgbClr val="253775"/>
                </a:solidFill>
              </a:rPr>
              <a:t>x 18,3%) </a:t>
            </a:r>
            <a:r>
              <a:rPr lang="ru-RU" sz="1400" b="1" dirty="0" smtClean="0">
                <a:solidFill>
                  <a:srgbClr val="253775"/>
                </a:solidFill>
              </a:rPr>
              <a:t>(Письмо Минфина </a:t>
            </a:r>
            <a:r>
              <a:rPr lang="ru-RU" sz="1400" b="1" dirty="0">
                <a:solidFill>
                  <a:srgbClr val="253775"/>
                </a:solidFill>
              </a:rPr>
              <a:t>от 11.05.2023 № 03-15-06/42660</a:t>
            </a:r>
            <a:r>
              <a:rPr lang="ru-RU" sz="1400" b="1" dirty="0" smtClean="0">
                <a:solidFill>
                  <a:srgbClr val="253775"/>
                </a:solidFill>
              </a:rPr>
              <a:t>).</a:t>
            </a:r>
          </a:p>
          <a:p>
            <a:endParaRPr lang="ru-RU" sz="800" b="1" dirty="0">
              <a:solidFill>
                <a:srgbClr val="253775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b="1" dirty="0" err="1">
                <a:solidFill>
                  <a:srgbClr val="253775"/>
                </a:solidFill>
              </a:rPr>
              <a:t>Cтраховые</a:t>
            </a:r>
            <a:r>
              <a:rPr lang="ru-RU" sz="1400" b="1" dirty="0">
                <a:solidFill>
                  <a:srgbClr val="253775"/>
                </a:solidFill>
              </a:rPr>
              <a:t> взносы на ОПС, ОМС и на случай </a:t>
            </a:r>
            <a:r>
              <a:rPr lang="ru-RU" sz="1400" b="1" dirty="0" err="1">
                <a:solidFill>
                  <a:srgbClr val="253775"/>
                </a:solidFill>
              </a:rPr>
              <a:t>ВНиМ</a:t>
            </a:r>
            <a:r>
              <a:rPr lang="ru-RU" sz="1400" b="1" dirty="0">
                <a:solidFill>
                  <a:srgbClr val="253775"/>
                </a:solidFill>
              </a:rPr>
              <a:t> с выплат в пользу всех граждан уплачиваются по единому тарифу страховых взносов - в пределах установленной единой предельной величины базы для исчисления страховых взносов - 30%, а свыше установленной единой предельной величины базы для исчисления страховых взносов - 15,1% </a:t>
            </a:r>
            <a:r>
              <a:rPr lang="ru-RU" sz="1400" b="1" dirty="0" smtClean="0">
                <a:solidFill>
                  <a:srgbClr val="253775"/>
                </a:solidFill>
              </a:rPr>
              <a:t>(п.3 ст.425 НК </a:t>
            </a:r>
            <a:r>
              <a:rPr lang="ru-RU" sz="1400" b="1" dirty="0">
                <a:solidFill>
                  <a:srgbClr val="253775"/>
                </a:solidFill>
              </a:rPr>
              <a:t>РФ).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400" b="1" u="sng" dirty="0" smtClean="0">
              <a:solidFill>
                <a:srgbClr val="253775"/>
              </a:solidFill>
            </a:endParaRPr>
          </a:p>
          <a:p>
            <a:endParaRPr lang="ru-RU" sz="1400" b="1" u="sng" dirty="0">
              <a:solidFill>
                <a:srgbClr val="2537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09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4659982"/>
            <a:ext cx="683568" cy="273844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fld id="{B19B0651-EE4F-4900-A07F-96A6BFA9D0F0}" type="slidenum">
              <a:rPr lang="ru-RU" sz="1800" smtClean="0">
                <a:solidFill>
                  <a:schemeClr val="tx1"/>
                </a:solidFill>
              </a:rPr>
              <a:t>5</a:t>
            </a:fld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2BCAFB6F-5FFE-E500-8903-2855A6D60BF5}"/>
              </a:ext>
            </a:extLst>
          </p:cNvPr>
          <p:cNvSpPr txBox="1">
            <a:spLocks/>
          </p:cNvSpPr>
          <p:nvPr/>
        </p:nvSpPr>
        <p:spPr>
          <a:xfrm>
            <a:off x="395536" y="195486"/>
            <a:ext cx="7632848" cy="648072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 baseline="0">
                <a:solidFill>
                  <a:srgbClr val="25377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ru-RU" sz="2000" u="sng" dirty="0" smtClean="0">
                <a:solidFill>
                  <a:srgbClr val="C0504D">
                    <a:lumMod val="75000"/>
                  </a:srgbClr>
                </a:solidFill>
              </a:rPr>
              <a:t>НДФЛ </a:t>
            </a:r>
            <a:r>
              <a:rPr lang="ru-RU" sz="2000" u="sng" dirty="0">
                <a:solidFill>
                  <a:srgbClr val="C0504D">
                    <a:lumMod val="75000"/>
                  </a:srgbClr>
                </a:solidFill>
              </a:rPr>
              <a:t>и </a:t>
            </a:r>
            <a:r>
              <a:rPr lang="ru-RU" sz="2000" u="sng" dirty="0" smtClean="0">
                <a:solidFill>
                  <a:srgbClr val="C0504D">
                    <a:lumMod val="75000"/>
                  </a:srgbClr>
                </a:solidFill>
              </a:rPr>
              <a:t>СВ при </a:t>
            </a:r>
            <a:r>
              <a:rPr lang="ru-RU" sz="2000" u="sng" dirty="0">
                <a:solidFill>
                  <a:srgbClr val="C0504D">
                    <a:lumMod val="75000"/>
                  </a:srgbClr>
                </a:solidFill>
              </a:rPr>
              <a:t>оказании услуг </a:t>
            </a:r>
            <a:r>
              <a:rPr lang="ru-RU" sz="2000" u="sng" dirty="0" smtClean="0">
                <a:solidFill>
                  <a:srgbClr val="C0504D">
                    <a:lumMod val="75000"/>
                  </a:srgbClr>
                </a:solidFill>
              </a:rPr>
              <a:t>иностранным </a:t>
            </a:r>
            <a:r>
              <a:rPr lang="ru-RU" sz="2000" u="sng" dirty="0">
                <a:solidFill>
                  <a:srgbClr val="C0504D">
                    <a:lumMod val="75000"/>
                  </a:srgbClr>
                </a:solidFill>
              </a:rPr>
              <a:t>гражданином, работающим по патенту, физлицу, не являющемуся </a:t>
            </a:r>
            <a:r>
              <a:rPr lang="ru-RU" sz="2000" u="sng" dirty="0" smtClean="0">
                <a:solidFill>
                  <a:srgbClr val="C0504D">
                    <a:lumMod val="75000"/>
                  </a:srgbClr>
                </a:solidFill>
              </a:rPr>
              <a:t>ИП</a:t>
            </a:r>
          </a:p>
          <a:p>
            <a:pPr algn="just">
              <a:lnSpc>
                <a:spcPct val="100000"/>
              </a:lnSpc>
            </a:pPr>
            <a:r>
              <a:rPr lang="ru-RU" sz="1400" dirty="0" smtClean="0"/>
              <a:t>(письмо </a:t>
            </a:r>
            <a:r>
              <a:rPr lang="ru-RU" sz="1400" dirty="0"/>
              <a:t>ФНС России от 28.05.2025 № БС-16-11/153</a:t>
            </a:r>
            <a:r>
              <a:rPr lang="ru-RU" sz="1400" dirty="0" smtClean="0"/>
              <a:t>@)</a:t>
            </a:r>
            <a:endParaRPr lang="ru-RU" sz="1400" dirty="0"/>
          </a:p>
          <a:p>
            <a:pPr algn="just">
              <a:lnSpc>
                <a:spcPct val="100000"/>
              </a:lnSpc>
            </a:pPr>
            <a:endParaRPr lang="ru-RU" sz="2000" u="sng" dirty="0">
              <a:solidFill>
                <a:srgbClr val="C0504D">
                  <a:lumMod val="75000"/>
                </a:srgbClr>
              </a:solidFill>
            </a:endParaRPr>
          </a:p>
          <a:p>
            <a:endParaRPr lang="en-US" sz="1600" b="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62301"/>
              </p:ext>
            </p:extLst>
          </p:nvPr>
        </p:nvGraphicFramePr>
        <p:xfrm>
          <a:off x="323528" y="1059582"/>
          <a:ext cx="8424936" cy="262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/>
                <a:gridCol w="6192688"/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НДФЛ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Страховые взносы</a:t>
                      </a:r>
                      <a:r>
                        <a:rPr lang="ru-RU" sz="1600" b="1" kern="1200" dirty="0" smtClean="0">
                          <a:solidFill>
                            <a:srgbClr val="253775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endParaRPr lang="ru-RU" sz="16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ru-RU" sz="1400" b="1" kern="1200" dirty="0" smtClean="0">
                          <a:solidFill>
                            <a:srgbClr val="253775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rgbClr val="253775"/>
                          </a:solidFill>
                          <a:latin typeface="+mn-lt"/>
                          <a:ea typeface="+mn-ea"/>
                          <a:cs typeface="+mn-cs"/>
                        </a:rPr>
                        <a:t>исчисляется и уплачивается иностранным гражданином! по ставке в размере 13 - 22% в зависимости от суммы полученного дохода. </a:t>
                      </a:r>
                      <a:endParaRPr lang="ru-RU" sz="1200" b="1" kern="1200" dirty="0">
                        <a:solidFill>
                          <a:srgbClr val="25377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Char char="•"/>
                      </a:pPr>
                      <a:r>
                        <a:rPr lang="ru-RU" sz="1400" b="1" kern="1200" dirty="0" smtClean="0">
                          <a:solidFill>
                            <a:srgbClr val="253775"/>
                          </a:solidFill>
                          <a:latin typeface="+mn-lt"/>
                          <a:ea typeface="+mn-ea"/>
                          <a:cs typeface="+mn-cs"/>
                        </a:rPr>
                        <a:t>   б</a:t>
                      </a:r>
                      <a:r>
                        <a:rPr lang="ru-RU" sz="1300" b="1" kern="1200" dirty="0" smtClean="0">
                          <a:solidFill>
                            <a:srgbClr val="253775"/>
                          </a:solidFill>
                          <a:latin typeface="+mn-lt"/>
                          <a:ea typeface="+mn-ea"/>
                          <a:cs typeface="+mn-cs"/>
                        </a:rPr>
                        <a:t>аза определяется по истечении каждого календарного месяца как сумма выплат и иных вознаграждений, в отношении каждого иностранного гражданина с начала расчетного периода нарастающим итогом;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ru-RU" sz="1300" b="1" kern="1200" dirty="0" smtClean="0">
                          <a:solidFill>
                            <a:srgbClr val="253775"/>
                          </a:solidFill>
                          <a:latin typeface="+mn-lt"/>
                          <a:ea typeface="+mn-ea"/>
                          <a:cs typeface="+mn-cs"/>
                        </a:rPr>
                        <a:t>   объект обложения в части выплат по договору ГПХ - в момент окончательной сдачи результатов работы (оказания услуги) или ее отдельных этапов;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ru-RU" sz="1300" b="1" kern="1200" dirty="0" smtClean="0">
                          <a:solidFill>
                            <a:srgbClr val="253775"/>
                          </a:solidFill>
                          <a:latin typeface="+mn-lt"/>
                          <a:ea typeface="+mn-ea"/>
                          <a:cs typeface="+mn-cs"/>
                        </a:rPr>
                        <a:t>   согласно законам № 167-ФЗ,</a:t>
                      </a:r>
                      <a:r>
                        <a:rPr lang="ru-RU" sz="1300" b="1" kern="1200" baseline="0" dirty="0" smtClean="0">
                          <a:solidFill>
                            <a:srgbClr val="253775"/>
                          </a:solidFill>
                          <a:latin typeface="+mn-lt"/>
                          <a:ea typeface="+mn-ea"/>
                          <a:cs typeface="+mn-cs"/>
                        </a:rPr>
                        <a:t> № 255-ФЗ, № 326-ФЗ: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300" b="1" kern="1200" baseline="0" dirty="0" smtClean="0">
                          <a:solidFill>
                            <a:srgbClr val="253775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ru-RU" sz="1300" b="1" kern="1200" dirty="0" smtClean="0">
                          <a:solidFill>
                            <a:srgbClr val="253775"/>
                          </a:solidFill>
                          <a:latin typeface="+mn-lt"/>
                          <a:ea typeface="+mn-ea"/>
                          <a:cs typeface="+mn-cs"/>
                        </a:rPr>
                        <a:t>иностранные граждане, работающие по патенту, - застрахованные лица, а физические лица (работодатели) - по отношению к ним –</a:t>
                      </a:r>
                      <a:r>
                        <a:rPr lang="ru-RU" sz="1300" b="1" kern="1200" baseline="0" dirty="0" smtClean="0">
                          <a:solidFill>
                            <a:srgbClr val="253775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300" b="1" kern="1200" dirty="0" smtClean="0">
                          <a:solidFill>
                            <a:srgbClr val="253775"/>
                          </a:solidFill>
                          <a:latin typeface="+mn-lt"/>
                          <a:ea typeface="+mn-ea"/>
                          <a:cs typeface="+mn-cs"/>
                        </a:rPr>
                        <a:t>страхователи;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ru-RU" sz="1300" b="1" kern="1200" dirty="0" smtClean="0">
                          <a:solidFill>
                            <a:srgbClr val="253775"/>
                          </a:solidFill>
                          <a:latin typeface="+mn-lt"/>
                          <a:ea typeface="+mn-ea"/>
                          <a:cs typeface="+mn-cs"/>
                        </a:rPr>
                        <a:t>   единый тариф</a:t>
                      </a:r>
                      <a:r>
                        <a:rPr lang="ru-RU" sz="1300" b="1" kern="1200" baseline="0" dirty="0" smtClean="0">
                          <a:solidFill>
                            <a:srgbClr val="253775"/>
                          </a:solidFill>
                          <a:latin typeface="+mn-lt"/>
                          <a:ea typeface="+mn-ea"/>
                          <a:cs typeface="+mn-cs"/>
                        </a:rPr>
                        <a:t> СВ </a:t>
                      </a:r>
                      <a:r>
                        <a:rPr lang="ru-RU" sz="1300" b="1" kern="1200" dirty="0" smtClean="0">
                          <a:solidFill>
                            <a:srgbClr val="253775"/>
                          </a:solidFill>
                          <a:latin typeface="+mn-lt"/>
                          <a:ea typeface="+mn-ea"/>
                          <a:cs typeface="+mn-cs"/>
                        </a:rPr>
                        <a:t>- 30 % в пределах единой предельной величины базы для исчисления СВ и свыше установленной единой предельной величины базы для исчисления СВ - 15,1 процента</a:t>
                      </a:r>
                      <a:endParaRPr lang="ru-RU" sz="13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2BCAFB6F-5FFE-E500-8903-2855A6D60BF5}"/>
              </a:ext>
            </a:extLst>
          </p:cNvPr>
          <p:cNvSpPr txBox="1">
            <a:spLocks/>
          </p:cNvSpPr>
          <p:nvPr/>
        </p:nvSpPr>
        <p:spPr>
          <a:xfrm>
            <a:off x="323528" y="3652864"/>
            <a:ext cx="8352928" cy="648072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 baseline="0">
                <a:solidFill>
                  <a:srgbClr val="253775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400" dirty="0" smtClean="0"/>
              <a:t>* 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</a:rPr>
              <a:t>Страхователю - физическому лицу,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необходимо 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</a:rPr>
              <a:t>встать на учет в качестве плательщика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СВ:</a:t>
            </a:r>
            <a:endParaRPr lang="ru-RU" sz="1400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ru-RU" sz="1400" dirty="0" smtClean="0"/>
              <a:t>представить </a:t>
            </a:r>
            <a:r>
              <a:rPr lang="ru-RU" sz="1400" dirty="0"/>
              <a:t>в налоговый </a:t>
            </a:r>
            <a:r>
              <a:rPr lang="ru-RU" sz="1400" dirty="0" smtClean="0"/>
              <a:t>орган Заявление </a:t>
            </a:r>
            <a:r>
              <a:rPr lang="ru-RU" sz="1400" dirty="0"/>
              <a:t>физического лица о постановке на учет (снятии с учета) в качестве плательщика страховых взносов (в качестве медиатора) КНД </a:t>
            </a:r>
            <a:r>
              <a:rPr lang="ru-RU" sz="1400" dirty="0" smtClean="0"/>
              <a:t>1112525; 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расчет </a:t>
            </a:r>
            <a:r>
              <a:rPr lang="ru-RU" sz="1400" dirty="0"/>
              <a:t>по страховым взносам </a:t>
            </a:r>
            <a:r>
              <a:rPr lang="ru-RU" sz="1400" dirty="0" smtClean="0"/>
              <a:t>представляется </a:t>
            </a:r>
            <a:r>
              <a:rPr lang="ru-RU" sz="1400" dirty="0"/>
              <a:t>в налоговый орган по месту жительства физического лица, производящего выплаты и иные вознаграждения физическим лицам, не позднее 25-го числа месяца, следующего за расчетным (отчетным) периодом.</a:t>
            </a:r>
          </a:p>
          <a:p>
            <a:pPr>
              <a:lnSpc>
                <a:spcPct val="100000"/>
              </a:lnSpc>
            </a:pPr>
            <a:endParaRPr lang="ru-RU" sz="1600" dirty="0" smtClean="0"/>
          </a:p>
          <a:p>
            <a:pPr>
              <a:lnSpc>
                <a:spcPct val="100000"/>
              </a:lnSpc>
            </a:pPr>
            <a:endParaRPr lang="ru-RU" sz="1800" u="sng" dirty="0">
              <a:solidFill>
                <a:srgbClr val="C0504D">
                  <a:lumMod val="75000"/>
                </a:srgbClr>
              </a:solidFill>
            </a:endParaRPr>
          </a:p>
          <a:p>
            <a:endParaRPr lang="en-US" sz="1600" b="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48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43C4EA9-1284-5A71-481C-52F3405A0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808" y="891874"/>
            <a:ext cx="610961" cy="698241"/>
          </a:xfrm>
          <a:prstGeom prst="rect">
            <a:avLst/>
          </a:prstGeom>
        </p:spPr>
      </p:pic>
      <p:sp>
        <p:nvSpPr>
          <p:cNvPr id="6" name="Текст 4">
            <a:extLst>
              <a:ext uri="{FF2B5EF4-FFF2-40B4-BE49-F238E27FC236}">
                <a16:creationId xmlns="" xmlns:a16="http://schemas.microsoft.com/office/drawing/2014/main" id="{89A1713B-6562-FFA5-5EEE-6E4272277351}"/>
              </a:ext>
            </a:extLst>
          </p:cNvPr>
          <p:cNvSpPr txBox="1">
            <a:spLocks/>
          </p:cNvSpPr>
          <p:nvPr/>
        </p:nvSpPr>
        <p:spPr>
          <a:xfrm>
            <a:off x="2115716" y="1590115"/>
            <a:ext cx="4896544" cy="246844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None/>
              <a:defRPr sz="2100" b="1" i="0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ru-RU" sz="1800" dirty="0" smtClean="0"/>
              <a:t>Сайт </a:t>
            </a:r>
            <a:r>
              <a:rPr lang="ru-RU" sz="1800" dirty="0"/>
              <a:t>ФНС России </a:t>
            </a:r>
            <a:endParaRPr lang="ru-RU" sz="1800" dirty="0" smtClean="0"/>
          </a:p>
          <a:p>
            <a:pPr lvl="0">
              <a:defRPr/>
            </a:pP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www.nalog.gov.ru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>
              <a:defRPr/>
            </a:pPr>
            <a:r>
              <a:rPr lang="ru-RU" sz="1800" dirty="0" smtClean="0"/>
              <a:t>Единый </a:t>
            </a:r>
            <a:r>
              <a:rPr lang="ru-RU" sz="1800" dirty="0"/>
              <a:t>контакт </a:t>
            </a:r>
            <a:r>
              <a:rPr lang="ru-RU" sz="1800" dirty="0" smtClean="0"/>
              <a:t>центр </a:t>
            </a:r>
            <a:r>
              <a:rPr lang="ru-RU" sz="1800" dirty="0"/>
              <a:t>ФНС России </a:t>
            </a:r>
            <a:endParaRPr lang="ru-RU" sz="1800" dirty="0" smtClean="0"/>
          </a:p>
          <a:p>
            <a:pPr lvl="0">
              <a:defRPr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8-800-222-22-22</a:t>
            </a:r>
            <a:r>
              <a:rPr lang="ru-RU" sz="1800" dirty="0"/>
              <a:t>, звонок бесплатный</a:t>
            </a: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2A3A7B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2A3A7B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8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967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778</TotalTime>
  <Words>971</Words>
  <Application>Microsoft Office PowerPoint</Application>
  <PresentationFormat>Экран (16:9)</PresentationFormat>
  <Paragraphs>61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Приезжих Татьяна Владимировна</dc:creator>
  <cp:lastModifiedBy>Приезжих Татьяна Владимировна</cp:lastModifiedBy>
  <cp:revision>48</cp:revision>
  <cp:lastPrinted>2026-07-15T06:53:46Z</cp:lastPrinted>
  <dcterms:modified xsi:type="dcterms:W3CDTF">2026-07-15T07:15:40Z</dcterms:modified>
</cp:coreProperties>
</file>